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9" r:id="rId1"/>
  </p:sldMasterIdLst>
  <p:notesMasterIdLst>
    <p:notesMasterId r:id="rId36"/>
  </p:notesMasterIdLst>
  <p:handoutMasterIdLst>
    <p:handoutMasterId r:id="rId37"/>
  </p:handoutMasterIdLst>
  <p:sldIdLst>
    <p:sldId id="535" r:id="rId2"/>
    <p:sldId id="539" r:id="rId3"/>
    <p:sldId id="589" r:id="rId4"/>
    <p:sldId id="587" r:id="rId5"/>
    <p:sldId id="591" r:id="rId6"/>
    <p:sldId id="598" r:id="rId7"/>
    <p:sldId id="592" r:id="rId8"/>
    <p:sldId id="614" r:id="rId9"/>
    <p:sldId id="612" r:id="rId10"/>
    <p:sldId id="615" r:id="rId11"/>
    <p:sldId id="584" r:id="rId12"/>
    <p:sldId id="617" r:id="rId13"/>
    <p:sldId id="593" r:id="rId14"/>
    <p:sldId id="623" r:id="rId15"/>
    <p:sldId id="624" r:id="rId16"/>
    <p:sldId id="586" r:id="rId17"/>
    <p:sldId id="602" r:id="rId18"/>
    <p:sldId id="604" r:id="rId19"/>
    <p:sldId id="606" r:id="rId20"/>
    <p:sldId id="607" r:id="rId21"/>
    <p:sldId id="608" r:id="rId22"/>
    <p:sldId id="609" r:id="rId23"/>
    <p:sldId id="618" r:id="rId24"/>
    <p:sldId id="619" r:id="rId25"/>
    <p:sldId id="620" r:id="rId26"/>
    <p:sldId id="621" r:id="rId27"/>
    <p:sldId id="597" r:id="rId28"/>
    <p:sldId id="601" r:id="rId29"/>
    <p:sldId id="552" r:id="rId30"/>
    <p:sldId id="565" r:id="rId31"/>
    <p:sldId id="579" r:id="rId32"/>
    <p:sldId id="605" r:id="rId33"/>
    <p:sldId id="582" r:id="rId34"/>
    <p:sldId id="583" r:id="rId35"/>
  </p:sldIdLst>
  <p:sldSz cx="9144000" cy="6858000" type="screen4x3"/>
  <p:notesSz cx="6997700" cy="9271000"/>
  <p:defaultTextStyle>
    <a:defPPr>
      <a:defRPr lang="en-US"/>
    </a:defPPr>
    <a:lvl1pPr algn="l" rtl="0" eaLnBrk="0" fontAlgn="base" hangingPunct="0">
      <a:spcBef>
        <a:spcPct val="0"/>
      </a:spcBef>
      <a:spcAft>
        <a:spcPct val="0"/>
      </a:spcAft>
      <a:defRPr kern="1200">
        <a:solidFill>
          <a:schemeClr val="tx1"/>
        </a:solidFill>
        <a:latin typeface="Verdana" charset="0"/>
        <a:ea typeface="ＭＳ Ｐゴシック" charset="0"/>
        <a:cs typeface="ＭＳ Ｐゴシック" charset="0"/>
      </a:defRPr>
    </a:lvl1pPr>
    <a:lvl2pPr marL="457200" algn="l" rtl="0" eaLnBrk="0" fontAlgn="base" hangingPunct="0">
      <a:spcBef>
        <a:spcPct val="0"/>
      </a:spcBef>
      <a:spcAft>
        <a:spcPct val="0"/>
      </a:spcAft>
      <a:defRPr kern="1200">
        <a:solidFill>
          <a:schemeClr val="tx1"/>
        </a:solidFill>
        <a:latin typeface="Verdana" charset="0"/>
        <a:ea typeface="ＭＳ Ｐゴシック" charset="0"/>
        <a:cs typeface="ＭＳ Ｐゴシック" charset="0"/>
      </a:defRPr>
    </a:lvl2pPr>
    <a:lvl3pPr marL="914400" algn="l" rtl="0" eaLnBrk="0" fontAlgn="base" hangingPunct="0">
      <a:spcBef>
        <a:spcPct val="0"/>
      </a:spcBef>
      <a:spcAft>
        <a:spcPct val="0"/>
      </a:spcAft>
      <a:defRPr kern="1200">
        <a:solidFill>
          <a:schemeClr val="tx1"/>
        </a:solidFill>
        <a:latin typeface="Verdana" charset="0"/>
        <a:ea typeface="ＭＳ Ｐゴシック" charset="0"/>
        <a:cs typeface="ＭＳ Ｐゴシック" charset="0"/>
      </a:defRPr>
    </a:lvl3pPr>
    <a:lvl4pPr marL="1371600" algn="l" rtl="0" eaLnBrk="0" fontAlgn="base" hangingPunct="0">
      <a:spcBef>
        <a:spcPct val="0"/>
      </a:spcBef>
      <a:spcAft>
        <a:spcPct val="0"/>
      </a:spcAft>
      <a:defRPr kern="1200">
        <a:solidFill>
          <a:schemeClr val="tx1"/>
        </a:solidFill>
        <a:latin typeface="Verdana" charset="0"/>
        <a:ea typeface="ＭＳ Ｐゴシック" charset="0"/>
        <a:cs typeface="ＭＳ Ｐゴシック" charset="0"/>
      </a:defRPr>
    </a:lvl4pPr>
    <a:lvl5pPr marL="1828800" algn="l" rtl="0" eaLnBrk="0" fontAlgn="base" hangingPunct="0">
      <a:spcBef>
        <a:spcPct val="0"/>
      </a:spcBef>
      <a:spcAft>
        <a:spcPct val="0"/>
      </a:spcAft>
      <a:defRPr kern="1200">
        <a:solidFill>
          <a:schemeClr val="tx1"/>
        </a:solidFill>
        <a:latin typeface="Verdana" charset="0"/>
        <a:ea typeface="ＭＳ Ｐゴシック" charset="0"/>
        <a:cs typeface="ＭＳ Ｐゴシック" charset="0"/>
      </a:defRPr>
    </a:lvl5pPr>
    <a:lvl6pPr marL="2286000" algn="l" defTabSz="457200" rtl="0" eaLnBrk="1" latinLnBrk="0" hangingPunct="1">
      <a:defRPr kern="1200">
        <a:solidFill>
          <a:schemeClr val="tx1"/>
        </a:solidFill>
        <a:latin typeface="Verdana" charset="0"/>
        <a:ea typeface="ＭＳ Ｐゴシック" charset="0"/>
        <a:cs typeface="ＭＳ Ｐゴシック" charset="0"/>
      </a:defRPr>
    </a:lvl6pPr>
    <a:lvl7pPr marL="2743200" algn="l" defTabSz="457200" rtl="0" eaLnBrk="1" latinLnBrk="0" hangingPunct="1">
      <a:defRPr kern="1200">
        <a:solidFill>
          <a:schemeClr val="tx1"/>
        </a:solidFill>
        <a:latin typeface="Verdana" charset="0"/>
        <a:ea typeface="ＭＳ Ｐゴシック" charset="0"/>
        <a:cs typeface="ＭＳ Ｐゴシック" charset="0"/>
      </a:defRPr>
    </a:lvl7pPr>
    <a:lvl8pPr marL="3200400" algn="l" defTabSz="457200" rtl="0" eaLnBrk="1" latinLnBrk="0" hangingPunct="1">
      <a:defRPr kern="1200">
        <a:solidFill>
          <a:schemeClr val="tx1"/>
        </a:solidFill>
        <a:latin typeface="Verdana" charset="0"/>
        <a:ea typeface="ＭＳ Ｐゴシック" charset="0"/>
        <a:cs typeface="ＭＳ Ｐゴシック" charset="0"/>
      </a:defRPr>
    </a:lvl8pPr>
    <a:lvl9pPr marL="3657600" algn="l" defTabSz="457200" rtl="0" eaLnBrk="1" latinLnBrk="0" hangingPunct="1">
      <a:defRPr kern="1200">
        <a:solidFill>
          <a:schemeClr val="tx1"/>
        </a:solidFill>
        <a:latin typeface="Verdana"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0"/>
    <a:srgbClr val="333399"/>
    <a:srgbClr val="A2C0FF"/>
    <a:srgbClr val="0000CC"/>
    <a:srgbClr val="FFFFBF"/>
    <a:srgbClr val="C6B748"/>
    <a:srgbClr val="0000FF"/>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9370" autoAdjust="0"/>
    <p:restoredTop sz="89951" autoAdjust="0"/>
  </p:normalViewPr>
  <p:slideViewPr>
    <p:cSldViewPr>
      <p:cViewPr varScale="1">
        <p:scale>
          <a:sx n="95" d="100"/>
          <a:sy n="95" d="100"/>
        </p:scale>
        <p:origin x="360"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0" d="100"/>
        <a:sy n="140"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handoutMaster" Target="handoutMasters/handout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540E8E-C039-E947-90C0-2A1FF413DDA1}" type="doc">
      <dgm:prSet loTypeId="urn:microsoft.com/office/officeart/2005/8/layout/matrix1" loCatId="" qsTypeId="urn:microsoft.com/office/officeart/2005/8/quickstyle/simple1" qsCatId="simple" csTypeId="urn:microsoft.com/office/officeart/2005/8/colors/accent6_2" csCatId="accent6" phldr="1"/>
      <dgm:spPr/>
      <dgm:t>
        <a:bodyPr/>
        <a:lstStyle/>
        <a:p>
          <a:endParaRPr lang="en-US"/>
        </a:p>
      </dgm:t>
    </dgm:pt>
    <dgm:pt modelId="{EAB93092-2DC6-3448-BC09-DEC07930460E}">
      <dgm:prSet phldrT="[Text]"/>
      <dgm:spPr/>
      <dgm:t>
        <a:bodyPr/>
        <a:lstStyle/>
        <a:p>
          <a:r>
            <a:rPr lang="en-US" dirty="0" smtClean="0"/>
            <a:t>ORNL DAAC</a:t>
          </a:r>
          <a:endParaRPr lang="en-US" dirty="0"/>
        </a:p>
      </dgm:t>
    </dgm:pt>
    <dgm:pt modelId="{07E619C7-BC26-2142-BEAD-5FF97219E63F}" type="parTrans" cxnId="{BB0B95F8-50C1-CA42-8D38-A5E6CFE76D8B}">
      <dgm:prSet/>
      <dgm:spPr/>
      <dgm:t>
        <a:bodyPr/>
        <a:lstStyle/>
        <a:p>
          <a:endParaRPr lang="en-US"/>
        </a:p>
      </dgm:t>
    </dgm:pt>
    <dgm:pt modelId="{7DBC0D7C-2E28-1D43-9378-B8918F000C67}" type="sibTrans" cxnId="{BB0B95F8-50C1-CA42-8D38-A5E6CFE76D8B}">
      <dgm:prSet/>
      <dgm:spPr/>
      <dgm:t>
        <a:bodyPr/>
        <a:lstStyle/>
        <a:p>
          <a:endParaRPr lang="en-US"/>
        </a:p>
      </dgm:t>
    </dgm:pt>
    <dgm:pt modelId="{0E73087C-F91C-CC48-A691-3C6ADA6605B7}">
      <dgm:prSet phldrT="[Text]"/>
      <dgm:spPr/>
      <dgm:t>
        <a:bodyPr/>
        <a:lstStyle/>
        <a:p>
          <a:r>
            <a:rPr lang="en-US" dirty="0" smtClean="0"/>
            <a:t>Airborne</a:t>
          </a:r>
          <a:endParaRPr lang="en-US" dirty="0"/>
        </a:p>
      </dgm:t>
    </dgm:pt>
    <dgm:pt modelId="{C132F26A-1C5F-E946-B6C5-FA44CC1588E8}" type="parTrans" cxnId="{A4253B01-A37B-7147-B5F3-BE319FC0C98A}">
      <dgm:prSet/>
      <dgm:spPr/>
      <dgm:t>
        <a:bodyPr/>
        <a:lstStyle/>
        <a:p>
          <a:endParaRPr lang="en-US"/>
        </a:p>
      </dgm:t>
    </dgm:pt>
    <dgm:pt modelId="{8FCFEA5B-2540-2747-9A1F-DA94F1823BE1}" type="sibTrans" cxnId="{A4253B01-A37B-7147-B5F3-BE319FC0C98A}">
      <dgm:prSet/>
      <dgm:spPr/>
      <dgm:t>
        <a:bodyPr/>
        <a:lstStyle/>
        <a:p>
          <a:endParaRPr lang="en-US"/>
        </a:p>
      </dgm:t>
    </dgm:pt>
    <dgm:pt modelId="{111DF2D0-80DB-5547-86DD-E9253B7B8BE1}">
      <dgm:prSet phldrT="[Text]"/>
      <dgm:spPr/>
      <dgm:t>
        <a:bodyPr/>
        <a:lstStyle/>
        <a:p>
          <a:r>
            <a:rPr lang="en-US" dirty="0" smtClean="0"/>
            <a:t>Land Validation</a:t>
          </a:r>
          <a:endParaRPr lang="en-US" dirty="0"/>
        </a:p>
      </dgm:t>
    </dgm:pt>
    <dgm:pt modelId="{3B91B52B-E530-844A-891F-C90B77C19191}" type="parTrans" cxnId="{5208C5AC-BC7F-0C48-B6E6-6E15813C0ED5}">
      <dgm:prSet/>
      <dgm:spPr/>
      <dgm:t>
        <a:bodyPr/>
        <a:lstStyle/>
        <a:p>
          <a:endParaRPr lang="en-US"/>
        </a:p>
      </dgm:t>
    </dgm:pt>
    <dgm:pt modelId="{BB3500FB-5553-B34C-8218-A1FC6A3FE002}" type="sibTrans" cxnId="{5208C5AC-BC7F-0C48-B6E6-6E15813C0ED5}">
      <dgm:prSet/>
      <dgm:spPr/>
      <dgm:t>
        <a:bodyPr/>
        <a:lstStyle/>
        <a:p>
          <a:endParaRPr lang="en-US"/>
        </a:p>
      </dgm:t>
    </dgm:pt>
    <dgm:pt modelId="{6BDDBB29-E7FD-9F46-85FB-42FD832B79FA}">
      <dgm:prSet phldrT="[Text]"/>
      <dgm:spPr/>
      <dgm:t>
        <a:bodyPr/>
        <a:lstStyle/>
        <a:p>
          <a:r>
            <a:rPr lang="en-US" dirty="0" smtClean="0"/>
            <a:t>Regional and Global </a:t>
          </a:r>
          <a:endParaRPr lang="en-US" dirty="0"/>
        </a:p>
      </dgm:t>
    </dgm:pt>
    <dgm:pt modelId="{48325653-C442-E149-A4FC-CB63DAB02B04}" type="parTrans" cxnId="{EF3BDA38-8FC4-814D-A7AC-545960501EDE}">
      <dgm:prSet/>
      <dgm:spPr/>
      <dgm:t>
        <a:bodyPr/>
        <a:lstStyle/>
        <a:p>
          <a:endParaRPr lang="en-US"/>
        </a:p>
      </dgm:t>
    </dgm:pt>
    <dgm:pt modelId="{508B3ED7-4AB8-5E4B-B234-1E8B68A97B4F}" type="sibTrans" cxnId="{EF3BDA38-8FC4-814D-A7AC-545960501EDE}">
      <dgm:prSet/>
      <dgm:spPr/>
      <dgm:t>
        <a:bodyPr/>
        <a:lstStyle/>
        <a:p>
          <a:endParaRPr lang="en-US"/>
        </a:p>
      </dgm:t>
    </dgm:pt>
    <dgm:pt modelId="{058D3881-2E8D-C14F-9E3C-926A4122A826}">
      <dgm:prSet phldrT="[Text]"/>
      <dgm:spPr/>
      <dgm:t>
        <a:bodyPr/>
        <a:lstStyle/>
        <a:p>
          <a:r>
            <a:rPr lang="en-US" dirty="0" smtClean="0"/>
            <a:t>Field Campaign</a:t>
          </a:r>
          <a:endParaRPr lang="en-US" dirty="0"/>
        </a:p>
      </dgm:t>
    </dgm:pt>
    <dgm:pt modelId="{C4254B65-C747-A743-B47D-B7AC13C1B4D2}" type="parTrans" cxnId="{BC25C8F7-262E-3643-91CF-2D0D09D88EB0}">
      <dgm:prSet/>
      <dgm:spPr/>
      <dgm:t>
        <a:bodyPr/>
        <a:lstStyle/>
        <a:p>
          <a:endParaRPr lang="en-US"/>
        </a:p>
      </dgm:t>
    </dgm:pt>
    <dgm:pt modelId="{FFECB86D-0500-C940-8CC0-7B6BEC9BC35E}" type="sibTrans" cxnId="{BC25C8F7-262E-3643-91CF-2D0D09D88EB0}">
      <dgm:prSet/>
      <dgm:spPr/>
      <dgm:t>
        <a:bodyPr/>
        <a:lstStyle/>
        <a:p>
          <a:endParaRPr lang="en-US"/>
        </a:p>
      </dgm:t>
    </dgm:pt>
    <dgm:pt modelId="{F2834A5F-E8FE-BC4D-9C21-8284AC1A5865}" type="pres">
      <dgm:prSet presAssocID="{D3540E8E-C039-E947-90C0-2A1FF413DDA1}" presName="diagram" presStyleCnt="0">
        <dgm:presLayoutVars>
          <dgm:chMax val="1"/>
          <dgm:dir/>
          <dgm:animLvl val="ctr"/>
          <dgm:resizeHandles val="exact"/>
        </dgm:presLayoutVars>
      </dgm:prSet>
      <dgm:spPr/>
      <dgm:t>
        <a:bodyPr/>
        <a:lstStyle/>
        <a:p>
          <a:endParaRPr lang="en-US"/>
        </a:p>
      </dgm:t>
    </dgm:pt>
    <dgm:pt modelId="{61E39D55-5AB0-C643-ABFE-FA0DF60C727E}" type="pres">
      <dgm:prSet presAssocID="{D3540E8E-C039-E947-90C0-2A1FF413DDA1}" presName="matrix" presStyleCnt="0"/>
      <dgm:spPr/>
    </dgm:pt>
    <dgm:pt modelId="{C67F88DB-F0A9-4F4E-BAD2-F5B809587C81}" type="pres">
      <dgm:prSet presAssocID="{D3540E8E-C039-E947-90C0-2A1FF413DDA1}" presName="tile1" presStyleLbl="node1" presStyleIdx="0" presStyleCnt="4"/>
      <dgm:spPr/>
      <dgm:t>
        <a:bodyPr/>
        <a:lstStyle/>
        <a:p>
          <a:endParaRPr lang="en-US"/>
        </a:p>
      </dgm:t>
    </dgm:pt>
    <dgm:pt modelId="{0C759659-E9FA-6542-BFA7-D9EA142D5D3C}" type="pres">
      <dgm:prSet presAssocID="{D3540E8E-C039-E947-90C0-2A1FF413DDA1}" presName="tile1text" presStyleLbl="node1" presStyleIdx="0" presStyleCnt="4">
        <dgm:presLayoutVars>
          <dgm:chMax val="0"/>
          <dgm:chPref val="0"/>
          <dgm:bulletEnabled val="1"/>
        </dgm:presLayoutVars>
      </dgm:prSet>
      <dgm:spPr/>
      <dgm:t>
        <a:bodyPr/>
        <a:lstStyle/>
        <a:p>
          <a:endParaRPr lang="en-US"/>
        </a:p>
      </dgm:t>
    </dgm:pt>
    <dgm:pt modelId="{2F6641CF-D5FB-064F-9CAC-A5305584FDD0}" type="pres">
      <dgm:prSet presAssocID="{D3540E8E-C039-E947-90C0-2A1FF413DDA1}" presName="tile2" presStyleLbl="node1" presStyleIdx="1" presStyleCnt="4"/>
      <dgm:spPr/>
      <dgm:t>
        <a:bodyPr/>
        <a:lstStyle/>
        <a:p>
          <a:endParaRPr lang="en-US"/>
        </a:p>
      </dgm:t>
    </dgm:pt>
    <dgm:pt modelId="{1A01237F-B8A3-B746-91DB-C6577717C761}" type="pres">
      <dgm:prSet presAssocID="{D3540E8E-C039-E947-90C0-2A1FF413DDA1}" presName="tile2text" presStyleLbl="node1" presStyleIdx="1" presStyleCnt="4">
        <dgm:presLayoutVars>
          <dgm:chMax val="0"/>
          <dgm:chPref val="0"/>
          <dgm:bulletEnabled val="1"/>
        </dgm:presLayoutVars>
      </dgm:prSet>
      <dgm:spPr/>
      <dgm:t>
        <a:bodyPr/>
        <a:lstStyle/>
        <a:p>
          <a:endParaRPr lang="en-US"/>
        </a:p>
      </dgm:t>
    </dgm:pt>
    <dgm:pt modelId="{78A97CBD-3BEE-0F4D-A11C-C80189E232AA}" type="pres">
      <dgm:prSet presAssocID="{D3540E8E-C039-E947-90C0-2A1FF413DDA1}" presName="tile3" presStyleLbl="node1" presStyleIdx="2" presStyleCnt="4"/>
      <dgm:spPr/>
      <dgm:t>
        <a:bodyPr/>
        <a:lstStyle/>
        <a:p>
          <a:endParaRPr lang="en-US"/>
        </a:p>
      </dgm:t>
    </dgm:pt>
    <dgm:pt modelId="{24D81BEC-744F-D544-8748-D75917FDB372}" type="pres">
      <dgm:prSet presAssocID="{D3540E8E-C039-E947-90C0-2A1FF413DDA1}" presName="tile3text" presStyleLbl="node1" presStyleIdx="2" presStyleCnt="4">
        <dgm:presLayoutVars>
          <dgm:chMax val="0"/>
          <dgm:chPref val="0"/>
          <dgm:bulletEnabled val="1"/>
        </dgm:presLayoutVars>
      </dgm:prSet>
      <dgm:spPr/>
      <dgm:t>
        <a:bodyPr/>
        <a:lstStyle/>
        <a:p>
          <a:endParaRPr lang="en-US"/>
        </a:p>
      </dgm:t>
    </dgm:pt>
    <dgm:pt modelId="{F9FC932E-256D-CA44-AF6C-5ED33F78F2ED}" type="pres">
      <dgm:prSet presAssocID="{D3540E8E-C039-E947-90C0-2A1FF413DDA1}" presName="tile4" presStyleLbl="node1" presStyleIdx="3" presStyleCnt="4"/>
      <dgm:spPr/>
      <dgm:t>
        <a:bodyPr/>
        <a:lstStyle/>
        <a:p>
          <a:endParaRPr lang="en-US"/>
        </a:p>
      </dgm:t>
    </dgm:pt>
    <dgm:pt modelId="{0D184BE8-2B00-1149-909F-EC120B6EA526}" type="pres">
      <dgm:prSet presAssocID="{D3540E8E-C039-E947-90C0-2A1FF413DDA1}" presName="tile4text" presStyleLbl="node1" presStyleIdx="3" presStyleCnt="4">
        <dgm:presLayoutVars>
          <dgm:chMax val="0"/>
          <dgm:chPref val="0"/>
          <dgm:bulletEnabled val="1"/>
        </dgm:presLayoutVars>
      </dgm:prSet>
      <dgm:spPr/>
      <dgm:t>
        <a:bodyPr/>
        <a:lstStyle/>
        <a:p>
          <a:endParaRPr lang="en-US"/>
        </a:p>
      </dgm:t>
    </dgm:pt>
    <dgm:pt modelId="{E5AD7D9B-A63D-CE48-A3D4-A1624B51AD73}" type="pres">
      <dgm:prSet presAssocID="{D3540E8E-C039-E947-90C0-2A1FF413DDA1}" presName="centerTile" presStyleLbl="fgShp" presStyleIdx="0" presStyleCnt="1">
        <dgm:presLayoutVars>
          <dgm:chMax val="0"/>
          <dgm:chPref val="0"/>
        </dgm:presLayoutVars>
      </dgm:prSet>
      <dgm:spPr/>
      <dgm:t>
        <a:bodyPr/>
        <a:lstStyle/>
        <a:p>
          <a:endParaRPr lang="en-US"/>
        </a:p>
      </dgm:t>
    </dgm:pt>
  </dgm:ptLst>
  <dgm:cxnLst>
    <dgm:cxn modelId="{886EDE92-00B9-F143-B812-1595552F955E}" type="presOf" srcId="{058D3881-2E8D-C14F-9E3C-926A4122A826}" destId="{C67F88DB-F0A9-4F4E-BAD2-F5B809587C81}" srcOrd="0" destOrd="0" presId="urn:microsoft.com/office/officeart/2005/8/layout/matrix1"/>
    <dgm:cxn modelId="{5F5AC3BF-4F21-B245-9083-BC6DCD840C5B}" type="presOf" srcId="{111DF2D0-80DB-5547-86DD-E9253B7B8BE1}" destId="{78A97CBD-3BEE-0F4D-A11C-C80189E232AA}" srcOrd="0" destOrd="0" presId="urn:microsoft.com/office/officeart/2005/8/layout/matrix1"/>
    <dgm:cxn modelId="{BB0B95F8-50C1-CA42-8D38-A5E6CFE76D8B}" srcId="{D3540E8E-C039-E947-90C0-2A1FF413DDA1}" destId="{EAB93092-2DC6-3448-BC09-DEC07930460E}" srcOrd="0" destOrd="0" parTransId="{07E619C7-BC26-2142-BEAD-5FF97219E63F}" sibTransId="{7DBC0D7C-2E28-1D43-9378-B8918F000C67}"/>
    <dgm:cxn modelId="{EF3BDA38-8FC4-814D-A7AC-545960501EDE}" srcId="{EAB93092-2DC6-3448-BC09-DEC07930460E}" destId="{6BDDBB29-E7FD-9F46-85FB-42FD832B79FA}" srcOrd="3" destOrd="0" parTransId="{48325653-C442-E149-A4FC-CB63DAB02B04}" sibTransId="{508B3ED7-4AB8-5E4B-B234-1E8B68A97B4F}"/>
    <dgm:cxn modelId="{A4253B01-A37B-7147-B5F3-BE319FC0C98A}" srcId="{EAB93092-2DC6-3448-BC09-DEC07930460E}" destId="{0E73087C-F91C-CC48-A691-3C6ADA6605B7}" srcOrd="1" destOrd="0" parTransId="{C132F26A-1C5F-E946-B6C5-FA44CC1588E8}" sibTransId="{8FCFEA5B-2540-2747-9A1F-DA94F1823BE1}"/>
    <dgm:cxn modelId="{5208C5AC-BC7F-0C48-B6E6-6E15813C0ED5}" srcId="{EAB93092-2DC6-3448-BC09-DEC07930460E}" destId="{111DF2D0-80DB-5547-86DD-E9253B7B8BE1}" srcOrd="2" destOrd="0" parTransId="{3B91B52B-E530-844A-891F-C90B77C19191}" sibTransId="{BB3500FB-5553-B34C-8218-A1FC6A3FE002}"/>
    <dgm:cxn modelId="{6091AA1A-30C7-1347-99A5-5805A04041A5}" type="presOf" srcId="{058D3881-2E8D-C14F-9E3C-926A4122A826}" destId="{0C759659-E9FA-6542-BFA7-D9EA142D5D3C}" srcOrd="1" destOrd="0" presId="urn:microsoft.com/office/officeart/2005/8/layout/matrix1"/>
    <dgm:cxn modelId="{DD1FBB36-DAE1-A845-96BA-9C52AEB9690A}" type="presOf" srcId="{6BDDBB29-E7FD-9F46-85FB-42FD832B79FA}" destId="{F9FC932E-256D-CA44-AF6C-5ED33F78F2ED}" srcOrd="0" destOrd="0" presId="urn:microsoft.com/office/officeart/2005/8/layout/matrix1"/>
    <dgm:cxn modelId="{1CE69081-1C82-8244-9618-1776F2AA85FD}" type="presOf" srcId="{EAB93092-2DC6-3448-BC09-DEC07930460E}" destId="{E5AD7D9B-A63D-CE48-A3D4-A1624B51AD73}" srcOrd="0" destOrd="0" presId="urn:microsoft.com/office/officeart/2005/8/layout/matrix1"/>
    <dgm:cxn modelId="{03A5FD15-ADD2-CF4D-98C2-20E8C101AECD}" type="presOf" srcId="{6BDDBB29-E7FD-9F46-85FB-42FD832B79FA}" destId="{0D184BE8-2B00-1149-909F-EC120B6EA526}" srcOrd="1" destOrd="0" presId="urn:microsoft.com/office/officeart/2005/8/layout/matrix1"/>
    <dgm:cxn modelId="{48D05519-01D2-D84B-AC98-D19D54DB48E8}" type="presOf" srcId="{111DF2D0-80DB-5547-86DD-E9253B7B8BE1}" destId="{24D81BEC-744F-D544-8748-D75917FDB372}" srcOrd="1" destOrd="0" presId="urn:microsoft.com/office/officeart/2005/8/layout/matrix1"/>
    <dgm:cxn modelId="{990C3E81-19F4-904A-86B7-9D82EFC20F13}" type="presOf" srcId="{0E73087C-F91C-CC48-A691-3C6ADA6605B7}" destId="{2F6641CF-D5FB-064F-9CAC-A5305584FDD0}" srcOrd="0" destOrd="0" presId="urn:microsoft.com/office/officeart/2005/8/layout/matrix1"/>
    <dgm:cxn modelId="{E98728EC-8F1E-3B41-8223-881614FD686C}" type="presOf" srcId="{0E73087C-F91C-CC48-A691-3C6ADA6605B7}" destId="{1A01237F-B8A3-B746-91DB-C6577717C761}" srcOrd="1" destOrd="0" presId="urn:microsoft.com/office/officeart/2005/8/layout/matrix1"/>
    <dgm:cxn modelId="{BC25C8F7-262E-3643-91CF-2D0D09D88EB0}" srcId="{EAB93092-2DC6-3448-BC09-DEC07930460E}" destId="{058D3881-2E8D-C14F-9E3C-926A4122A826}" srcOrd="0" destOrd="0" parTransId="{C4254B65-C747-A743-B47D-B7AC13C1B4D2}" sibTransId="{FFECB86D-0500-C940-8CC0-7B6BEC9BC35E}"/>
    <dgm:cxn modelId="{19C0676D-C2FE-8E44-8C4C-49789634ED38}" type="presOf" srcId="{D3540E8E-C039-E947-90C0-2A1FF413DDA1}" destId="{F2834A5F-E8FE-BC4D-9C21-8284AC1A5865}" srcOrd="0" destOrd="0" presId="urn:microsoft.com/office/officeart/2005/8/layout/matrix1"/>
    <dgm:cxn modelId="{EFA668A0-C768-BD47-892D-0CBE4B113B37}" type="presParOf" srcId="{F2834A5F-E8FE-BC4D-9C21-8284AC1A5865}" destId="{61E39D55-5AB0-C643-ABFE-FA0DF60C727E}" srcOrd="0" destOrd="0" presId="urn:microsoft.com/office/officeart/2005/8/layout/matrix1"/>
    <dgm:cxn modelId="{A900E251-123C-8340-A5C0-F070DAAC00AA}" type="presParOf" srcId="{61E39D55-5AB0-C643-ABFE-FA0DF60C727E}" destId="{C67F88DB-F0A9-4F4E-BAD2-F5B809587C81}" srcOrd="0" destOrd="0" presId="urn:microsoft.com/office/officeart/2005/8/layout/matrix1"/>
    <dgm:cxn modelId="{106D15A6-39DF-AB49-BDD4-B8E80D0DBD0C}" type="presParOf" srcId="{61E39D55-5AB0-C643-ABFE-FA0DF60C727E}" destId="{0C759659-E9FA-6542-BFA7-D9EA142D5D3C}" srcOrd="1" destOrd="0" presId="urn:microsoft.com/office/officeart/2005/8/layout/matrix1"/>
    <dgm:cxn modelId="{96BCB383-6B22-F74D-BA2D-7DABBA22AE4E}" type="presParOf" srcId="{61E39D55-5AB0-C643-ABFE-FA0DF60C727E}" destId="{2F6641CF-D5FB-064F-9CAC-A5305584FDD0}" srcOrd="2" destOrd="0" presId="urn:microsoft.com/office/officeart/2005/8/layout/matrix1"/>
    <dgm:cxn modelId="{8B788611-4233-2046-A5EB-8C39F09B3174}" type="presParOf" srcId="{61E39D55-5AB0-C643-ABFE-FA0DF60C727E}" destId="{1A01237F-B8A3-B746-91DB-C6577717C761}" srcOrd="3" destOrd="0" presId="urn:microsoft.com/office/officeart/2005/8/layout/matrix1"/>
    <dgm:cxn modelId="{2042ECD6-F426-4541-9B7A-7BC778FEA6C3}" type="presParOf" srcId="{61E39D55-5AB0-C643-ABFE-FA0DF60C727E}" destId="{78A97CBD-3BEE-0F4D-A11C-C80189E232AA}" srcOrd="4" destOrd="0" presId="urn:microsoft.com/office/officeart/2005/8/layout/matrix1"/>
    <dgm:cxn modelId="{C5C7A3FD-BE65-0549-A872-D77010D0989B}" type="presParOf" srcId="{61E39D55-5AB0-C643-ABFE-FA0DF60C727E}" destId="{24D81BEC-744F-D544-8748-D75917FDB372}" srcOrd="5" destOrd="0" presId="urn:microsoft.com/office/officeart/2005/8/layout/matrix1"/>
    <dgm:cxn modelId="{40D1C94D-38D3-524A-9256-F2D5A25E9CF5}" type="presParOf" srcId="{61E39D55-5AB0-C643-ABFE-FA0DF60C727E}" destId="{F9FC932E-256D-CA44-AF6C-5ED33F78F2ED}" srcOrd="6" destOrd="0" presId="urn:microsoft.com/office/officeart/2005/8/layout/matrix1"/>
    <dgm:cxn modelId="{75C177A0-44D1-2F47-91CB-565760401533}" type="presParOf" srcId="{61E39D55-5AB0-C643-ABFE-FA0DF60C727E}" destId="{0D184BE8-2B00-1149-909F-EC120B6EA526}" srcOrd="7" destOrd="0" presId="urn:microsoft.com/office/officeart/2005/8/layout/matrix1"/>
    <dgm:cxn modelId="{A319E6BB-1A1F-DB40-918C-0AC632A6339A}" type="presParOf" srcId="{F2834A5F-E8FE-BC4D-9C21-8284AC1A5865}" destId="{E5AD7D9B-A63D-CE48-A3D4-A1624B51AD73}" srcOrd="1" destOrd="0" presId="urn:microsoft.com/office/officeart/2005/8/layout/matrix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7F88DB-F0A9-4F4E-BAD2-F5B809587C81}">
      <dsp:nvSpPr>
        <dsp:cNvPr id="0" name=""/>
        <dsp:cNvSpPr/>
      </dsp:nvSpPr>
      <dsp:spPr>
        <a:xfrm rot="16200000">
          <a:off x="177799" y="-177799"/>
          <a:ext cx="1397000" cy="1752600"/>
        </a:xfrm>
        <a:prstGeom prst="round1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kern="1200" dirty="0" smtClean="0"/>
            <a:t>Field Campaign</a:t>
          </a:r>
          <a:endParaRPr lang="en-US" sz="1700" kern="1200" dirty="0"/>
        </a:p>
      </dsp:txBody>
      <dsp:txXfrm rot="5400000">
        <a:off x="-1" y="1"/>
        <a:ext cx="1752600" cy="1047750"/>
      </dsp:txXfrm>
    </dsp:sp>
    <dsp:sp modelId="{2F6641CF-D5FB-064F-9CAC-A5305584FDD0}">
      <dsp:nvSpPr>
        <dsp:cNvPr id="0" name=""/>
        <dsp:cNvSpPr/>
      </dsp:nvSpPr>
      <dsp:spPr>
        <a:xfrm>
          <a:off x="1752600" y="0"/>
          <a:ext cx="1752600" cy="1397000"/>
        </a:xfrm>
        <a:prstGeom prst="round1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kern="1200" dirty="0" smtClean="0"/>
            <a:t>Airborne</a:t>
          </a:r>
          <a:endParaRPr lang="en-US" sz="1700" kern="1200" dirty="0"/>
        </a:p>
      </dsp:txBody>
      <dsp:txXfrm>
        <a:off x="1752600" y="0"/>
        <a:ext cx="1752600" cy="1047750"/>
      </dsp:txXfrm>
    </dsp:sp>
    <dsp:sp modelId="{78A97CBD-3BEE-0F4D-A11C-C80189E232AA}">
      <dsp:nvSpPr>
        <dsp:cNvPr id="0" name=""/>
        <dsp:cNvSpPr/>
      </dsp:nvSpPr>
      <dsp:spPr>
        <a:xfrm rot="10800000">
          <a:off x="0" y="1397000"/>
          <a:ext cx="1752600" cy="1397000"/>
        </a:xfrm>
        <a:prstGeom prst="round1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kern="1200" dirty="0" smtClean="0"/>
            <a:t>Land Validation</a:t>
          </a:r>
          <a:endParaRPr lang="en-US" sz="1700" kern="1200" dirty="0"/>
        </a:p>
      </dsp:txBody>
      <dsp:txXfrm rot="10800000">
        <a:off x="0" y="1746250"/>
        <a:ext cx="1752600" cy="1047750"/>
      </dsp:txXfrm>
    </dsp:sp>
    <dsp:sp modelId="{F9FC932E-256D-CA44-AF6C-5ED33F78F2ED}">
      <dsp:nvSpPr>
        <dsp:cNvPr id="0" name=""/>
        <dsp:cNvSpPr/>
      </dsp:nvSpPr>
      <dsp:spPr>
        <a:xfrm rot="5400000">
          <a:off x="1930400" y="1219200"/>
          <a:ext cx="1397000" cy="1752600"/>
        </a:xfrm>
        <a:prstGeom prst="round1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kern="1200" dirty="0" smtClean="0"/>
            <a:t>Regional and Global </a:t>
          </a:r>
          <a:endParaRPr lang="en-US" sz="1700" kern="1200" dirty="0"/>
        </a:p>
      </dsp:txBody>
      <dsp:txXfrm rot="-5400000">
        <a:off x="1752600" y="1746250"/>
        <a:ext cx="1752600" cy="1047750"/>
      </dsp:txXfrm>
    </dsp:sp>
    <dsp:sp modelId="{E5AD7D9B-A63D-CE48-A3D4-A1624B51AD73}">
      <dsp:nvSpPr>
        <dsp:cNvPr id="0" name=""/>
        <dsp:cNvSpPr/>
      </dsp:nvSpPr>
      <dsp:spPr>
        <a:xfrm>
          <a:off x="1226820" y="1047750"/>
          <a:ext cx="1051560" cy="698500"/>
        </a:xfrm>
        <a:prstGeom prst="roundRect">
          <a:avLst/>
        </a:prstGeom>
        <a:solidFill>
          <a:schemeClr val="accent6">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ORNL DAAC</a:t>
          </a:r>
          <a:endParaRPr lang="en-US" sz="1700" kern="1200" dirty="0"/>
        </a:p>
      </dsp:txBody>
      <dsp:txXfrm>
        <a:off x="1260918" y="1081848"/>
        <a:ext cx="983364" cy="630304"/>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074" name="Rectangle 2"/>
          <p:cNvSpPr>
            <a:spLocks noGrp="1" noChangeArrowheads="1"/>
          </p:cNvSpPr>
          <p:nvPr>
            <p:ph type="hdr" sz="quarter"/>
          </p:nvPr>
        </p:nvSpPr>
        <p:spPr bwMode="auto">
          <a:xfrm>
            <a:off x="0" y="0"/>
            <a:ext cx="303530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2913" tIns="46457" rIns="92913" bIns="46457" numCol="1" anchor="t" anchorCtr="0" compatLnSpc="1">
            <a:prstTxWarp prst="textNoShape">
              <a:avLst/>
            </a:prstTxWarp>
          </a:bodyPr>
          <a:lstStyle>
            <a:lvl1pPr defTabSz="930275" eaLnBrk="1" hangingPunct="1">
              <a:defRPr sz="1200">
                <a:cs typeface="+mn-cs"/>
              </a:defRPr>
            </a:lvl1pPr>
          </a:lstStyle>
          <a:p>
            <a:pPr>
              <a:defRPr/>
            </a:pPr>
            <a:endParaRPr lang="en-US"/>
          </a:p>
        </p:txBody>
      </p:sp>
      <p:sp>
        <p:nvSpPr>
          <p:cNvPr id="131075" name="Rectangle 3"/>
          <p:cNvSpPr>
            <a:spLocks noGrp="1" noChangeArrowheads="1"/>
          </p:cNvSpPr>
          <p:nvPr>
            <p:ph type="dt" sz="quarter" idx="1"/>
          </p:nvPr>
        </p:nvSpPr>
        <p:spPr bwMode="auto">
          <a:xfrm>
            <a:off x="3960813" y="0"/>
            <a:ext cx="303530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2913" tIns="46457" rIns="92913" bIns="46457" numCol="1" anchor="t" anchorCtr="0" compatLnSpc="1">
            <a:prstTxWarp prst="textNoShape">
              <a:avLst/>
            </a:prstTxWarp>
          </a:bodyPr>
          <a:lstStyle>
            <a:lvl1pPr algn="r" defTabSz="930275" eaLnBrk="1" hangingPunct="1">
              <a:defRPr sz="1200">
                <a:cs typeface="+mn-cs"/>
              </a:defRPr>
            </a:lvl1pPr>
          </a:lstStyle>
          <a:p>
            <a:pPr>
              <a:defRPr/>
            </a:pPr>
            <a:endParaRPr lang="en-US"/>
          </a:p>
        </p:txBody>
      </p:sp>
      <p:sp>
        <p:nvSpPr>
          <p:cNvPr id="131076" name="Rectangle 4"/>
          <p:cNvSpPr>
            <a:spLocks noGrp="1" noChangeArrowheads="1"/>
          </p:cNvSpPr>
          <p:nvPr>
            <p:ph type="ftr" sz="quarter" idx="2"/>
          </p:nvPr>
        </p:nvSpPr>
        <p:spPr bwMode="auto">
          <a:xfrm>
            <a:off x="0" y="8805863"/>
            <a:ext cx="303530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2913" tIns="46457" rIns="92913" bIns="46457" numCol="1" anchor="b" anchorCtr="0" compatLnSpc="1">
            <a:prstTxWarp prst="textNoShape">
              <a:avLst/>
            </a:prstTxWarp>
          </a:bodyPr>
          <a:lstStyle>
            <a:lvl1pPr defTabSz="930275" eaLnBrk="1" hangingPunct="1">
              <a:defRPr sz="1200">
                <a:cs typeface="+mn-cs"/>
              </a:defRPr>
            </a:lvl1pPr>
          </a:lstStyle>
          <a:p>
            <a:pPr>
              <a:defRPr/>
            </a:pPr>
            <a:endParaRPr lang="en-US"/>
          </a:p>
        </p:txBody>
      </p:sp>
      <p:sp>
        <p:nvSpPr>
          <p:cNvPr id="131077" name="Rectangle 5"/>
          <p:cNvSpPr>
            <a:spLocks noGrp="1" noChangeArrowheads="1"/>
          </p:cNvSpPr>
          <p:nvPr>
            <p:ph type="sldNum" sz="quarter" idx="3"/>
          </p:nvPr>
        </p:nvSpPr>
        <p:spPr bwMode="auto">
          <a:xfrm>
            <a:off x="3960813" y="8805863"/>
            <a:ext cx="303530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2913" tIns="46457" rIns="92913" bIns="46457" numCol="1" anchor="b" anchorCtr="0" compatLnSpc="1">
            <a:prstTxWarp prst="textNoShape">
              <a:avLst/>
            </a:prstTxWarp>
          </a:bodyPr>
          <a:lstStyle>
            <a:lvl1pPr algn="r" defTabSz="930275" eaLnBrk="1" hangingPunct="1">
              <a:defRPr sz="1200">
                <a:cs typeface="+mn-cs"/>
              </a:defRPr>
            </a:lvl1pPr>
          </a:lstStyle>
          <a:p>
            <a:pPr>
              <a:defRPr/>
            </a:pPr>
            <a:fld id="{96672090-2CEF-7940-9166-C10C435B17F7}" type="slidenum">
              <a:rPr lang="en-US"/>
              <a:pPr>
                <a:defRPr/>
              </a:pPr>
              <a:t>‹#›</a:t>
            </a:fld>
            <a:endParaRPr lang="en-US"/>
          </a:p>
        </p:txBody>
      </p:sp>
    </p:spTree>
    <p:extLst>
      <p:ext uri="{BB962C8B-B14F-4D97-AF65-F5344CB8AC3E}">
        <p14:creationId xmlns:p14="http://schemas.microsoft.com/office/powerpoint/2010/main" val="364222250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546" name="Rectangle 2"/>
          <p:cNvSpPr>
            <a:spLocks noGrp="1" noChangeArrowheads="1"/>
          </p:cNvSpPr>
          <p:nvPr>
            <p:ph type="hdr" sz="quarter"/>
          </p:nvPr>
        </p:nvSpPr>
        <p:spPr bwMode="auto">
          <a:xfrm>
            <a:off x="0" y="0"/>
            <a:ext cx="303530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2913" tIns="46457" rIns="92913" bIns="46457" numCol="1" anchor="t" anchorCtr="0" compatLnSpc="1">
            <a:prstTxWarp prst="textNoShape">
              <a:avLst/>
            </a:prstTxWarp>
          </a:bodyPr>
          <a:lstStyle>
            <a:lvl1pPr defTabSz="930275" eaLnBrk="1" hangingPunct="1">
              <a:defRPr sz="1200">
                <a:cs typeface="+mn-cs"/>
              </a:defRPr>
            </a:lvl1pPr>
          </a:lstStyle>
          <a:p>
            <a:pPr>
              <a:defRPr/>
            </a:pPr>
            <a:endParaRPr lang="en-US"/>
          </a:p>
        </p:txBody>
      </p:sp>
      <p:sp>
        <p:nvSpPr>
          <p:cNvPr id="108547" name="Rectangle 3"/>
          <p:cNvSpPr>
            <a:spLocks noGrp="1" noChangeArrowheads="1"/>
          </p:cNvSpPr>
          <p:nvPr>
            <p:ph type="dt" idx="1"/>
          </p:nvPr>
        </p:nvSpPr>
        <p:spPr bwMode="auto">
          <a:xfrm>
            <a:off x="3960813" y="0"/>
            <a:ext cx="303530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2913" tIns="46457" rIns="92913" bIns="46457" numCol="1" anchor="t" anchorCtr="0" compatLnSpc="1">
            <a:prstTxWarp prst="textNoShape">
              <a:avLst/>
            </a:prstTxWarp>
          </a:bodyPr>
          <a:lstStyle>
            <a:lvl1pPr algn="r" defTabSz="930275" eaLnBrk="1" hangingPunct="1">
              <a:defRPr sz="1200">
                <a:cs typeface="+mn-cs"/>
              </a:defRPr>
            </a:lvl1pPr>
          </a:lstStyle>
          <a:p>
            <a:pPr>
              <a:defRPr/>
            </a:pPr>
            <a:endParaRPr lang="en-US"/>
          </a:p>
        </p:txBody>
      </p:sp>
      <p:sp>
        <p:nvSpPr>
          <p:cNvPr id="108548" name="Rectangle 4"/>
          <p:cNvSpPr>
            <a:spLocks noGrp="1" noRot="1" noChangeAspect="1" noChangeArrowheads="1" noTextEdit="1"/>
          </p:cNvSpPr>
          <p:nvPr>
            <p:ph type="sldImg" idx="2"/>
          </p:nvPr>
        </p:nvSpPr>
        <p:spPr bwMode="auto">
          <a:xfrm>
            <a:off x="1182688" y="695325"/>
            <a:ext cx="4635500" cy="3476625"/>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108549" name="Rectangle 5"/>
          <p:cNvSpPr>
            <a:spLocks noGrp="1" noChangeArrowheads="1"/>
          </p:cNvSpPr>
          <p:nvPr>
            <p:ph type="body" sz="quarter" idx="3"/>
          </p:nvPr>
        </p:nvSpPr>
        <p:spPr bwMode="auto">
          <a:xfrm>
            <a:off x="700088" y="4405313"/>
            <a:ext cx="5597525" cy="417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2913" tIns="46457" rIns="92913" bIns="46457"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08550" name="Rectangle 6"/>
          <p:cNvSpPr>
            <a:spLocks noGrp="1" noChangeArrowheads="1"/>
          </p:cNvSpPr>
          <p:nvPr>
            <p:ph type="ftr" sz="quarter" idx="4"/>
          </p:nvPr>
        </p:nvSpPr>
        <p:spPr bwMode="auto">
          <a:xfrm>
            <a:off x="0" y="8805863"/>
            <a:ext cx="303530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2913" tIns="46457" rIns="92913" bIns="46457" numCol="1" anchor="b" anchorCtr="0" compatLnSpc="1">
            <a:prstTxWarp prst="textNoShape">
              <a:avLst/>
            </a:prstTxWarp>
          </a:bodyPr>
          <a:lstStyle>
            <a:lvl1pPr defTabSz="930275" eaLnBrk="1" hangingPunct="1">
              <a:defRPr sz="1200">
                <a:cs typeface="+mn-cs"/>
              </a:defRPr>
            </a:lvl1pPr>
          </a:lstStyle>
          <a:p>
            <a:pPr>
              <a:defRPr/>
            </a:pPr>
            <a:endParaRPr lang="en-US"/>
          </a:p>
        </p:txBody>
      </p:sp>
      <p:sp>
        <p:nvSpPr>
          <p:cNvPr id="108551" name="Rectangle 7"/>
          <p:cNvSpPr>
            <a:spLocks noGrp="1" noChangeArrowheads="1"/>
          </p:cNvSpPr>
          <p:nvPr>
            <p:ph type="sldNum" sz="quarter" idx="5"/>
          </p:nvPr>
        </p:nvSpPr>
        <p:spPr bwMode="auto">
          <a:xfrm>
            <a:off x="3960813" y="8805863"/>
            <a:ext cx="303530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2913" tIns="46457" rIns="92913" bIns="46457" numCol="1" anchor="b" anchorCtr="0" compatLnSpc="1">
            <a:prstTxWarp prst="textNoShape">
              <a:avLst/>
            </a:prstTxWarp>
          </a:bodyPr>
          <a:lstStyle>
            <a:lvl1pPr algn="r" defTabSz="930275" eaLnBrk="1" hangingPunct="1">
              <a:defRPr sz="1200">
                <a:cs typeface="+mn-cs"/>
              </a:defRPr>
            </a:lvl1pPr>
          </a:lstStyle>
          <a:p>
            <a:pPr>
              <a:defRPr/>
            </a:pPr>
            <a:fld id="{DE224D98-9B7A-914F-BC1A-44B7C1EE553D}" type="slidenum">
              <a:rPr lang="en-US"/>
              <a:pPr>
                <a:defRPr/>
              </a:pPr>
              <a:t>‹#›</a:t>
            </a:fld>
            <a:endParaRPr lang="en-US"/>
          </a:p>
        </p:txBody>
      </p:sp>
    </p:spTree>
    <p:extLst>
      <p:ext uri="{BB962C8B-B14F-4D97-AF65-F5344CB8AC3E}">
        <p14:creationId xmlns:p14="http://schemas.microsoft.com/office/powerpoint/2010/main" val="3885695567"/>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Verdana"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Verdana" charset="0"/>
        <a:ea typeface="ＭＳ Ｐゴシック" charset="0"/>
        <a:cs typeface="ＭＳ Ｐゴシック" charset="0"/>
      </a:defRPr>
    </a:lvl2pPr>
    <a:lvl3pPr marL="914400" algn="l" rtl="0" eaLnBrk="0" fontAlgn="base" hangingPunct="0">
      <a:spcBef>
        <a:spcPct val="30000"/>
      </a:spcBef>
      <a:spcAft>
        <a:spcPct val="0"/>
      </a:spcAft>
      <a:defRPr sz="1200" kern="1200">
        <a:solidFill>
          <a:schemeClr val="tx1"/>
        </a:solidFill>
        <a:latin typeface="Verdana" charset="0"/>
        <a:ea typeface="ＭＳ Ｐゴシック" charset="0"/>
        <a:cs typeface="ＭＳ Ｐゴシック" charset="0"/>
      </a:defRPr>
    </a:lvl3pPr>
    <a:lvl4pPr marL="1371600" algn="l" rtl="0" eaLnBrk="0" fontAlgn="base" hangingPunct="0">
      <a:spcBef>
        <a:spcPct val="30000"/>
      </a:spcBef>
      <a:spcAft>
        <a:spcPct val="0"/>
      </a:spcAft>
      <a:defRPr sz="1200" kern="1200">
        <a:solidFill>
          <a:schemeClr val="tx1"/>
        </a:solidFill>
        <a:latin typeface="Verdana" charset="0"/>
        <a:ea typeface="ＭＳ Ｐゴシック" charset="0"/>
        <a:cs typeface="ＭＳ Ｐゴシック" charset="0"/>
      </a:defRPr>
    </a:lvl4pPr>
    <a:lvl5pPr marL="1828800" algn="l" rtl="0" eaLnBrk="0" fontAlgn="base" hangingPunct="0">
      <a:spcBef>
        <a:spcPct val="30000"/>
      </a:spcBef>
      <a:spcAft>
        <a:spcPct val="0"/>
      </a:spcAft>
      <a:defRPr sz="1200" kern="1200">
        <a:solidFill>
          <a:schemeClr val="tx1"/>
        </a:solidFill>
        <a:latin typeface="Verdana" charset="0"/>
        <a:ea typeface="ＭＳ Ｐゴシック" charset="0"/>
        <a:cs typeface="ＭＳ Ｐゴシック"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aac.ornl.gov/submit/" TargetMode="External"/><Relationship Id="rId4" Type="http://schemas.openxmlformats.org/officeDocument/2006/relationships/hyperlink" Target="https://daac.ornl.gov/PI/questions.shtml" TargetMode="External"/><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C6B8D6CF-2EC6-CA4E-BD40-DDBB31E642C0}" type="slidenum">
              <a:rPr lang="en-US"/>
              <a:pPr>
                <a:defRPr/>
              </a:pPr>
              <a:t>1</a:t>
            </a:fld>
            <a:endParaRPr lang="en-US"/>
          </a:p>
        </p:txBody>
      </p:sp>
      <p:sp>
        <p:nvSpPr>
          <p:cNvPr id="30515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305155" name="Rectangle 3"/>
          <p:cNvSpPr>
            <a:spLocks noGrp="1" noChangeArrowheads="1"/>
          </p:cNvSpPr>
          <p:nvPr>
            <p:ph type="body" idx="1"/>
          </p:nvPr>
        </p:nvSpPr>
        <p:spPr/>
        <p:txBody>
          <a:bodyPr/>
          <a:lstStyle/>
          <a:p>
            <a:endParaRPr lang="en-US" sz="1200" kern="1200" dirty="0" smtClean="0">
              <a:solidFill>
                <a:schemeClr val="tx1"/>
              </a:solidFill>
              <a:latin typeface="Verdana" charset="0"/>
              <a:ea typeface="ＭＳ Ｐゴシック" charset="0"/>
              <a:cs typeface="ＭＳ Ｐゴシック" charset="0"/>
            </a:endParaRPr>
          </a:p>
        </p:txBody>
      </p:sp>
    </p:spTree>
    <p:extLst>
      <p:ext uri="{BB962C8B-B14F-4D97-AF65-F5344CB8AC3E}">
        <p14:creationId xmlns:p14="http://schemas.microsoft.com/office/powerpoint/2010/main" val="646421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Overall timeframe is one month.</a:t>
            </a:r>
            <a:endParaRPr lang="en-US" dirty="0"/>
          </a:p>
        </p:txBody>
      </p:sp>
      <p:sp>
        <p:nvSpPr>
          <p:cNvPr id="4" name="Slide Number Placeholder 3"/>
          <p:cNvSpPr>
            <a:spLocks noGrp="1"/>
          </p:cNvSpPr>
          <p:nvPr>
            <p:ph type="sldNum" sz="quarter" idx="10"/>
          </p:nvPr>
        </p:nvSpPr>
        <p:spPr/>
        <p:txBody>
          <a:bodyPr/>
          <a:lstStyle/>
          <a:p>
            <a:pPr>
              <a:defRPr/>
            </a:pPr>
            <a:fld id="{DE224D98-9B7A-914F-BC1A-44B7C1EE553D}" type="slidenum">
              <a:rPr lang="en-US" smtClean="0"/>
              <a:pPr>
                <a:defRPr/>
              </a:pPr>
              <a:t>22</a:t>
            </a:fld>
            <a:endParaRPr lang="en-US"/>
          </a:p>
        </p:txBody>
      </p:sp>
    </p:spTree>
    <p:extLst>
      <p:ext uri="{BB962C8B-B14F-4D97-AF65-F5344CB8AC3E}">
        <p14:creationId xmlns:p14="http://schemas.microsoft.com/office/powerpoint/2010/main" val="6046602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E224D98-9B7A-914F-BC1A-44B7C1EE553D}" type="slidenum">
              <a:rPr lang="en-US" smtClean="0"/>
              <a:pPr>
                <a:defRPr/>
              </a:pPr>
              <a:t>23</a:t>
            </a:fld>
            <a:endParaRPr lang="en-US"/>
          </a:p>
        </p:txBody>
      </p:sp>
    </p:spTree>
    <p:extLst>
      <p:ext uri="{BB962C8B-B14F-4D97-AF65-F5344CB8AC3E}">
        <p14:creationId xmlns:p14="http://schemas.microsoft.com/office/powerpoint/2010/main" val="191741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E224D98-9B7A-914F-BC1A-44B7C1EE553D}" type="slidenum">
              <a:rPr lang="en-US" smtClean="0"/>
              <a:pPr>
                <a:defRPr/>
              </a:pPr>
              <a:t>24</a:t>
            </a:fld>
            <a:endParaRPr lang="en-US"/>
          </a:p>
        </p:txBody>
      </p:sp>
    </p:spTree>
    <p:extLst>
      <p:ext uri="{BB962C8B-B14F-4D97-AF65-F5344CB8AC3E}">
        <p14:creationId xmlns:p14="http://schemas.microsoft.com/office/powerpoint/2010/main" val="1218796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E224D98-9B7A-914F-BC1A-44B7C1EE553D}" type="slidenum">
              <a:rPr lang="en-US" smtClean="0"/>
              <a:pPr>
                <a:defRPr/>
              </a:pPr>
              <a:t>25</a:t>
            </a:fld>
            <a:endParaRPr lang="en-US"/>
          </a:p>
        </p:txBody>
      </p:sp>
    </p:spTree>
    <p:extLst>
      <p:ext uri="{BB962C8B-B14F-4D97-AF65-F5344CB8AC3E}">
        <p14:creationId xmlns:p14="http://schemas.microsoft.com/office/powerpoint/2010/main" val="1936714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Alison 5 mins</a:t>
            </a:r>
            <a:endParaRPr lang="en-US" dirty="0"/>
          </a:p>
        </p:txBody>
      </p:sp>
      <p:sp>
        <p:nvSpPr>
          <p:cNvPr id="4" name="Slide Number Placeholder 3"/>
          <p:cNvSpPr>
            <a:spLocks noGrp="1"/>
          </p:cNvSpPr>
          <p:nvPr>
            <p:ph type="sldNum" sz="quarter" idx="10"/>
          </p:nvPr>
        </p:nvSpPr>
        <p:spPr/>
        <p:txBody>
          <a:bodyPr/>
          <a:lstStyle/>
          <a:p>
            <a:pPr>
              <a:defRPr/>
            </a:pPr>
            <a:fld id="{DE224D98-9B7A-914F-BC1A-44B7C1EE553D}" type="slidenum">
              <a:rPr lang="en-US" smtClean="0"/>
              <a:pPr>
                <a:defRPr/>
              </a:pPr>
              <a:t>27</a:t>
            </a:fld>
            <a:endParaRPr lang="en-US"/>
          </a:p>
        </p:txBody>
      </p:sp>
    </p:spTree>
    <p:extLst>
      <p:ext uri="{BB962C8B-B14F-4D97-AF65-F5344CB8AC3E}">
        <p14:creationId xmlns:p14="http://schemas.microsoft.com/office/powerpoint/2010/main" val="10605697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a:xfrm>
            <a:off x="1371600" y="1143000"/>
            <a:ext cx="4114800" cy="3086100"/>
          </a:xfrm>
          <a:ln/>
        </p:spPr>
      </p:sp>
      <p:sp>
        <p:nvSpPr>
          <p:cNvPr id="3379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These </a:t>
            </a:r>
            <a:r>
              <a:rPr lang="en-US" dirty="0"/>
              <a:t>are basic habits that will help improve the information content of your data and make it easier to share with others</a:t>
            </a:r>
          </a:p>
        </p:txBody>
      </p:sp>
      <p:sp>
        <p:nvSpPr>
          <p:cNvPr id="3379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Calibri" charset="0"/>
                <a:ea typeface="ＭＳ Ｐゴシック" charset="0"/>
                <a:cs typeface="ＭＳ Ｐゴシック" charset="0"/>
              </a:defRPr>
            </a:lvl1pPr>
            <a:lvl2pPr marL="742950" indent="-285750" eaLnBrk="0" hangingPunct="0">
              <a:defRPr sz="2600">
                <a:solidFill>
                  <a:schemeClr val="tx1"/>
                </a:solidFill>
                <a:latin typeface="Calibri" charset="0"/>
                <a:ea typeface="ＭＳ Ｐゴシック" charset="0"/>
              </a:defRPr>
            </a:lvl2pPr>
            <a:lvl3pPr marL="1143000" indent="-228600" eaLnBrk="0" hangingPunct="0">
              <a:defRPr sz="2600">
                <a:solidFill>
                  <a:schemeClr val="tx1"/>
                </a:solidFill>
                <a:latin typeface="Calibri" charset="0"/>
                <a:ea typeface="ＭＳ Ｐゴシック" charset="0"/>
              </a:defRPr>
            </a:lvl3pPr>
            <a:lvl4pPr marL="1600200" indent="-228600" eaLnBrk="0" hangingPunct="0">
              <a:defRPr sz="2600">
                <a:solidFill>
                  <a:schemeClr val="tx1"/>
                </a:solidFill>
                <a:latin typeface="Calibri" charset="0"/>
                <a:ea typeface="ＭＳ Ｐゴシック" charset="0"/>
              </a:defRPr>
            </a:lvl4pPr>
            <a:lvl5pPr marL="2057400" indent="-228600" eaLnBrk="0" hangingPunct="0">
              <a:defRPr sz="2600">
                <a:solidFill>
                  <a:schemeClr val="tx1"/>
                </a:solidFill>
                <a:latin typeface="Calibri" charset="0"/>
                <a:ea typeface="ＭＳ Ｐゴシック" charset="0"/>
              </a:defRPr>
            </a:lvl5pPr>
            <a:lvl6pPr marL="2514600" indent="-228600" eaLnBrk="0" fontAlgn="base" hangingPunct="0">
              <a:spcBef>
                <a:spcPct val="0"/>
              </a:spcBef>
              <a:spcAft>
                <a:spcPct val="0"/>
              </a:spcAft>
              <a:defRPr sz="2600">
                <a:solidFill>
                  <a:schemeClr val="tx1"/>
                </a:solidFill>
                <a:latin typeface="Calibri" charset="0"/>
                <a:ea typeface="ＭＳ Ｐゴシック" charset="0"/>
              </a:defRPr>
            </a:lvl6pPr>
            <a:lvl7pPr marL="2971800" indent="-228600" eaLnBrk="0" fontAlgn="base" hangingPunct="0">
              <a:spcBef>
                <a:spcPct val="0"/>
              </a:spcBef>
              <a:spcAft>
                <a:spcPct val="0"/>
              </a:spcAft>
              <a:defRPr sz="2600">
                <a:solidFill>
                  <a:schemeClr val="tx1"/>
                </a:solidFill>
                <a:latin typeface="Calibri" charset="0"/>
                <a:ea typeface="ＭＳ Ｐゴシック" charset="0"/>
              </a:defRPr>
            </a:lvl7pPr>
            <a:lvl8pPr marL="3429000" indent="-228600" eaLnBrk="0" fontAlgn="base" hangingPunct="0">
              <a:spcBef>
                <a:spcPct val="0"/>
              </a:spcBef>
              <a:spcAft>
                <a:spcPct val="0"/>
              </a:spcAft>
              <a:defRPr sz="2600">
                <a:solidFill>
                  <a:schemeClr val="tx1"/>
                </a:solidFill>
                <a:latin typeface="Calibri" charset="0"/>
                <a:ea typeface="ＭＳ Ｐゴシック" charset="0"/>
              </a:defRPr>
            </a:lvl8pPr>
            <a:lvl9pPr marL="3886200" indent="-228600" eaLnBrk="0" fontAlgn="base" hangingPunct="0">
              <a:spcBef>
                <a:spcPct val="0"/>
              </a:spcBef>
              <a:spcAft>
                <a:spcPct val="0"/>
              </a:spcAft>
              <a:defRPr sz="2600">
                <a:solidFill>
                  <a:schemeClr val="tx1"/>
                </a:solidFill>
                <a:latin typeface="Calibri" charset="0"/>
                <a:ea typeface="ＭＳ Ｐゴシック" charset="0"/>
              </a:defRPr>
            </a:lvl9pPr>
          </a:lstStyle>
          <a:p>
            <a:pPr eaLnBrk="1" hangingPunct="1"/>
            <a:fld id="{1B93938E-AC4C-1549-B74E-2F24F5AD481D}" type="slidenum">
              <a:rPr lang="en-US" sz="1200">
                <a:latin typeface="Arial" charset="0"/>
              </a:rPr>
              <a:pPr eaLnBrk="1" hangingPunct="1"/>
              <a:t>30</a:t>
            </a:fld>
            <a:endParaRPr lang="en-US" sz="1200">
              <a:latin typeface="Arial" charset="0"/>
            </a:endParaRPr>
          </a:p>
        </p:txBody>
      </p:sp>
    </p:spTree>
    <p:extLst>
      <p:ext uri="{BB962C8B-B14F-4D97-AF65-F5344CB8AC3E}">
        <p14:creationId xmlns:p14="http://schemas.microsoft.com/office/powerpoint/2010/main" val="4323140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Suresh begin</a:t>
            </a:r>
            <a:endParaRPr lang="en-US" dirty="0"/>
          </a:p>
        </p:txBody>
      </p:sp>
      <p:sp>
        <p:nvSpPr>
          <p:cNvPr id="4" name="Slide Number Placeholder 3"/>
          <p:cNvSpPr>
            <a:spLocks noGrp="1"/>
          </p:cNvSpPr>
          <p:nvPr>
            <p:ph type="sldNum" sz="quarter" idx="10"/>
          </p:nvPr>
        </p:nvSpPr>
        <p:spPr/>
        <p:txBody>
          <a:bodyPr/>
          <a:lstStyle/>
          <a:p>
            <a:pPr>
              <a:defRPr/>
            </a:pPr>
            <a:fld id="{DE224D98-9B7A-914F-BC1A-44B7C1EE553D}" type="slidenum">
              <a:rPr lang="en-US" smtClean="0"/>
              <a:pPr>
                <a:defRPr/>
              </a:pPr>
              <a:t>31</a:t>
            </a:fld>
            <a:endParaRPr lang="en-US"/>
          </a:p>
        </p:txBody>
      </p:sp>
    </p:spTree>
    <p:extLst>
      <p:ext uri="{BB962C8B-B14F-4D97-AF65-F5344CB8AC3E}">
        <p14:creationId xmlns:p14="http://schemas.microsoft.com/office/powerpoint/2010/main" val="1547876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Verdana" charset="0"/>
                <a:ea typeface="ＭＳ Ｐゴシック" charset="0"/>
                <a:cs typeface="ＭＳ Ｐゴシック" charset="0"/>
              </a:rPr>
              <a:t>Might consider telling participants what criterion are examined to determine whether data is accepted to ORNL DAAC or not.  Does the data remain property of investigator? Or does the data become ORNL DAAC data? </a:t>
            </a:r>
          </a:p>
        </p:txBody>
      </p:sp>
      <p:sp>
        <p:nvSpPr>
          <p:cNvPr id="4" name="Slide Number Placeholder 3"/>
          <p:cNvSpPr>
            <a:spLocks noGrp="1"/>
          </p:cNvSpPr>
          <p:nvPr>
            <p:ph type="sldNum" sz="quarter" idx="10"/>
          </p:nvPr>
        </p:nvSpPr>
        <p:spPr/>
        <p:txBody>
          <a:bodyPr/>
          <a:lstStyle/>
          <a:p>
            <a:pPr>
              <a:defRPr/>
            </a:pPr>
            <a:fld id="{DE224D98-9B7A-914F-BC1A-44B7C1EE553D}" type="slidenum">
              <a:rPr lang="en-US" smtClean="0"/>
              <a:pPr>
                <a:defRPr/>
              </a:pPr>
              <a:t>34</a:t>
            </a:fld>
            <a:endParaRPr lang="en-US"/>
          </a:p>
        </p:txBody>
      </p:sp>
    </p:spTree>
    <p:extLst>
      <p:ext uri="{BB962C8B-B14F-4D97-AF65-F5344CB8AC3E}">
        <p14:creationId xmlns:p14="http://schemas.microsoft.com/office/powerpoint/2010/main" val="1227176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E224D98-9B7A-914F-BC1A-44B7C1EE553D}" type="slidenum">
              <a:rPr lang="en-US" smtClean="0"/>
              <a:pPr>
                <a:defRPr/>
              </a:pPr>
              <a:t>2</a:t>
            </a:fld>
            <a:endParaRPr lang="en-US"/>
          </a:p>
        </p:txBody>
      </p:sp>
    </p:spTree>
    <p:extLst>
      <p:ext uri="{BB962C8B-B14F-4D97-AF65-F5344CB8AC3E}">
        <p14:creationId xmlns:p14="http://schemas.microsoft.com/office/powerpoint/2010/main" val="1639997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47E103-3EED-EB4A-97F2-4E4F39C29305}" type="slidenum">
              <a:rPr lang="en-US"/>
              <a:pPr/>
              <a:t>3</a:t>
            </a:fld>
            <a:endParaRPr lang="en-US"/>
          </a:p>
        </p:txBody>
      </p:sp>
      <p:sp>
        <p:nvSpPr>
          <p:cNvPr id="15769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57699" name="Rectangle 3"/>
          <p:cNvSpPr>
            <a:spLocks noGrp="1" noChangeArrowheads="1"/>
          </p:cNvSpPr>
          <p:nvPr>
            <p:ph type="body" idx="1"/>
          </p:nvPr>
        </p:nvSpPr>
        <p:spPr/>
        <p:txBody>
          <a:bodyPr/>
          <a:lstStyle/>
          <a:p>
            <a:r>
              <a:rPr lang="en-US" dirty="0" smtClean="0">
                <a:solidFill>
                  <a:srgbClr val="000000"/>
                </a:solidFill>
                <a:latin typeface="Calibri Light" charset="0"/>
                <a:ea typeface="Calibri" charset="0"/>
                <a:cs typeface="Times New Roman" charset="0"/>
              </a:rPr>
              <a:t>The ORNL DAAC is the designated archive for all </a:t>
            </a:r>
            <a:r>
              <a:rPr lang="en-US" dirty="0" err="1" smtClean="0">
                <a:solidFill>
                  <a:srgbClr val="000000"/>
                </a:solidFill>
                <a:latin typeface="Calibri Light" charset="0"/>
                <a:ea typeface="Calibri" charset="0"/>
                <a:cs typeface="Times New Roman" charset="0"/>
              </a:rPr>
              <a:t>ABoVE</a:t>
            </a:r>
            <a:r>
              <a:rPr lang="en-US" dirty="0" smtClean="0">
                <a:solidFill>
                  <a:srgbClr val="000000"/>
                </a:solidFill>
                <a:latin typeface="Calibri Light" charset="0"/>
                <a:ea typeface="Calibri" charset="0"/>
                <a:cs typeface="Times New Roman" charset="0"/>
              </a:rPr>
              <a:t> data products. </a:t>
            </a:r>
            <a:endParaRPr lang="en-US" dirty="0"/>
          </a:p>
        </p:txBody>
      </p:sp>
    </p:spTree>
    <p:extLst>
      <p:ext uri="{BB962C8B-B14F-4D97-AF65-F5344CB8AC3E}">
        <p14:creationId xmlns:p14="http://schemas.microsoft.com/office/powerpoint/2010/main" val="1143371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“Full, open, and timely sharing of the full suite of data sets for all </a:t>
            </a:r>
            <a:r>
              <a:rPr lang="en-US" sz="1200" dirty="0" err="1" smtClean="0"/>
              <a:t>ABoVE</a:t>
            </a:r>
            <a:r>
              <a:rPr lang="en-US" sz="1200" dirty="0" smtClean="0"/>
              <a:t> science team members is a fundamental objective”</a:t>
            </a:r>
          </a:p>
          <a:p>
            <a:endParaRPr lang="en-US" dirty="0"/>
          </a:p>
        </p:txBody>
      </p:sp>
      <p:sp>
        <p:nvSpPr>
          <p:cNvPr id="4" name="Slide Number Placeholder 3"/>
          <p:cNvSpPr>
            <a:spLocks noGrp="1"/>
          </p:cNvSpPr>
          <p:nvPr>
            <p:ph type="sldNum" sz="quarter" idx="10"/>
          </p:nvPr>
        </p:nvSpPr>
        <p:spPr/>
        <p:txBody>
          <a:bodyPr/>
          <a:lstStyle/>
          <a:p>
            <a:pPr>
              <a:defRPr/>
            </a:pPr>
            <a:fld id="{DE224D98-9B7A-914F-BC1A-44B7C1EE553D}" type="slidenum">
              <a:rPr lang="en-US" smtClean="0"/>
              <a:pPr>
                <a:defRPr/>
              </a:pPr>
              <a:t>5</a:t>
            </a:fld>
            <a:endParaRPr lang="en-US"/>
          </a:p>
        </p:txBody>
      </p:sp>
    </p:spTree>
    <p:extLst>
      <p:ext uri="{BB962C8B-B14F-4D97-AF65-F5344CB8AC3E}">
        <p14:creationId xmlns:p14="http://schemas.microsoft.com/office/powerpoint/2010/main" val="156141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Most Downloaded </a:t>
            </a:r>
            <a:endParaRPr lang="en-US" dirty="0"/>
          </a:p>
        </p:txBody>
      </p:sp>
      <p:sp>
        <p:nvSpPr>
          <p:cNvPr id="4" name="Slide Number Placeholder 3"/>
          <p:cNvSpPr>
            <a:spLocks noGrp="1"/>
          </p:cNvSpPr>
          <p:nvPr>
            <p:ph type="sldNum" sz="quarter" idx="10"/>
          </p:nvPr>
        </p:nvSpPr>
        <p:spPr/>
        <p:txBody>
          <a:bodyPr/>
          <a:lstStyle/>
          <a:p>
            <a:pPr>
              <a:defRPr/>
            </a:pPr>
            <a:fld id="{DE224D98-9B7A-914F-BC1A-44B7C1EE553D}" type="slidenum">
              <a:rPr lang="en-US" smtClean="0"/>
              <a:pPr>
                <a:defRPr/>
              </a:pPr>
              <a:t>7</a:t>
            </a:fld>
            <a:endParaRPr lang="en-US"/>
          </a:p>
        </p:txBody>
      </p:sp>
    </p:spTree>
    <p:extLst>
      <p:ext uri="{BB962C8B-B14F-4D97-AF65-F5344CB8AC3E}">
        <p14:creationId xmlns:p14="http://schemas.microsoft.com/office/powerpoint/2010/main" val="825393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66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b="1" i="1">
                <a:ea typeface="MS PGothic" charset="-128"/>
              </a:rPr>
              <a:t>Front Ecol Environ = Frontiers in Ecology and the Environment.</a:t>
            </a:r>
          </a:p>
          <a:p>
            <a:endParaRPr lang="en-US" altLang="en-US" b="1" i="1">
              <a:ea typeface="MS PGothic" charset="-128"/>
            </a:endParaRPr>
          </a:p>
          <a:p>
            <a:r>
              <a:rPr lang="en-US" altLang="en-US">
                <a:ea typeface="MS PGothic" charset="-128"/>
              </a:rPr>
              <a:t>The practice of documenting and submitting datasets to data repositories is not new.</a:t>
            </a:r>
          </a:p>
          <a:p>
            <a:endParaRPr lang="en-US" altLang="en-US">
              <a:ea typeface="MS PGothic" charset="-128"/>
            </a:endParaRPr>
          </a:p>
          <a:p>
            <a:r>
              <a:rPr lang="en-US" altLang="en-US">
                <a:ea typeface="MS PGothic" charset="-128"/>
              </a:rPr>
              <a:t>Talk about how to update this slide….</a:t>
            </a:r>
          </a:p>
        </p:txBody>
      </p:sp>
      <p:sp>
        <p:nvSpPr>
          <p:cNvPr id="266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MS PGothic" charset="-128"/>
              </a:defRPr>
            </a:lvl1pPr>
            <a:lvl2pPr marL="742950" indent="-285750">
              <a:defRPr>
                <a:solidFill>
                  <a:schemeClr val="tx1"/>
                </a:solidFill>
                <a:latin typeface="Calibri" charset="0"/>
                <a:ea typeface="MS PGothic" charset="-128"/>
              </a:defRPr>
            </a:lvl2pPr>
            <a:lvl3pPr marL="1143000" indent="-228600">
              <a:defRPr>
                <a:solidFill>
                  <a:schemeClr val="tx1"/>
                </a:solidFill>
                <a:latin typeface="Calibri" charset="0"/>
                <a:ea typeface="MS PGothic" charset="-128"/>
              </a:defRPr>
            </a:lvl3pPr>
            <a:lvl4pPr marL="1600200" indent="-228600">
              <a:defRPr>
                <a:solidFill>
                  <a:schemeClr val="tx1"/>
                </a:solidFill>
                <a:latin typeface="Calibri" charset="0"/>
                <a:ea typeface="MS PGothic" charset="-128"/>
              </a:defRPr>
            </a:lvl4pPr>
            <a:lvl5pPr marL="2057400" indent="-228600">
              <a:defRPr>
                <a:solidFill>
                  <a:schemeClr val="tx1"/>
                </a:solidFill>
                <a:latin typeface="Calibri" charset="0"/>
                <a:ea typeface="MS PGothic" charset="-128"/>
              </a:defRPr>
            </a:lvl5pPr>
            <a:lvl6pPr marL="2514600" indent="-228600" defTabSz="457200" eaLnBrk="0" fontAlgn="base" hangingPunct="0">
              <a:spcBef>
                <a:spcPct val="0"/>
              </a:spcBef>
              <a:spcAft>
                <a:spcPct val="0"/>
              </a:spcAft>
              <a:defRPr>
                <a:solidFill>
                  <a:schemeClr val="tx1"/>
                </a:solidFill>
                <a:latin typeface="Calibri" charset="0"/>
                <a:ea typeface="MS PGothic" charset="-128"/>
              </a:defRPr>
            </a:lvl6pPr>
            <a:lvl7pPr marL="2971800" indent="-228600" defTabSz="457200" eaLnBrk="0" fontAlgn="base" hangingPunct="0">
              <a:spcBef>
                <a:spcPct val="0"/>
              </a:spcBef>
              <a:spcAft>
                <a:spcPct val="0"/>
              </a:spcAft>
              <a:defRPr>
                <a:solidFill>
                  <a:schemeClr val="tx1"/>
                </a:solidFill>
                <a:latin typeface="Calibri" charset="0"/>
                <a:ea typeface="MS PGothic" charset="-128"/>
              </a:defRPr>
            </a:lvl7pPr>
            <a:lvl8pPr marL="3429000" indent="-228600" defTabSz="457200" eaLnBrk="0" fontAlgn="base" hangingPunct="0">
              <a:spcBef>
                <a:spcPct val="0"/>
              </a:spcBef>
              <a:spcAft>
                <a:spcPct val="0"/>
              </a:spcAft>
              <a:defRPr>
                <a:solidFill>
                  <a:schemeClr val="tx1"/>
                </a:solidFill>
                <a:latin typeface="Calibri" charset="0"/>
                <a:ea typeface="MS PGothic" charset="-128"/>
              </a:defRPr>
            </a:lvl8pPr>
            <a:lvl9pPr marL="3886200" indent="-228600" defTabSz="457200" eaLnBrk="0" fontAlgn="base" hangingPunct="0">
              <a:spcBef>
                <a:spcPct val="0"/>
              </a:spcBef>
              <a:spcAft>
                <a:spcPct val="0"/>
              </a:spcAft>
              <a:defRPr>
                <a:solidFill>
                  <a:schemeClr val="tx1"/>
                </a:solidFill>
                <a:latin typeface="Calibri" charset="0"/>
                <a:ea typeface="MS PGothic" charset="-128"/>
              </a:defRPr>
            </a:lvl9pPr>
          </a:lstStyle>
          <a:p>
            <a:fld id="{4E66CB60-F9B2-C947-857B-C8A97A14CD16}" type="slidenum">
              <a:rPr lang="en-US" altLang="en-US">
                <a:solidFill>
                  <a:srgbClr val="000000"/>
                </a:solidFill>
              </a:rPr>
              <a:pPr/>
              <a:t>14</a:t>
            </a:fld>
            <a:endParaRPr lang="en-US" altLang="en-US">
              <a:solidFill>
                <a:srgbClr val="000000"/>
              </a:solidFill>
            </a:endParaRPr>
          </a:p>
        </p:txBody>
      </p:sp>
    </p:spTree>
    <p:extLst>
      <p:ext uri="{BB962C8B-B14F-4D97-AF65-F5344CB8AC3E}">
        <p14:creationId xmlns:p14="http://schemas.microsoft.com/office/powerpoint/2010/main" val="777123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MS PGothic" charset="-128"/>
            </a:endParaRPr>
          </a:p>
        </p:txBody>
      </p:sp>
      <p:sp>
        <p:nvSpPr>
          <p:cNvPr id="337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MS PGothic" charset="-128"/>
              </a:defRPr>
            </a:lvl1pPr>
            <a:lvl2pPr marL="742950" indent="-285750">
              <a:defRPr>
                <a:solidFill>
                  <a:schemeClr val="tx1"/>
                </a:solidFill>
                <a:latin typeface="Calibri" charset="0"/>
                <a:ea typeface="MS PGothic" charset="-128"/>
              </a:defRPr>
            </a:lvl2pPr>
            <a:lvl3pPr marL="1143000" indent="-228600">
              <a:defRPr>
                <a:solidFill>
                  <a:schemeClr val="tx1"/>
                </a:solidFill>
                <a:latin typeface="Calibri" charset="0"/>
                <a:ea typeface="MS PGothic" charset="-128"/>
              </a:defRPr>
            </a:lvl3pPr>
            <a:lvl4pPr marL="1600200" indent="-228600">
              <a:defRPr>
                <a:solidFill>
                  <a:schemeClr val="tx1"/>
                </a:solidFill>
                <a:latin typeface="Calibri" charset="0"/>
                <a:ea typeface="MS PGothic" charset="-128"/>
              </a:defRPr>
            </a:lvl4pPr>
            <a:lvl5pPr marL="2057400" indent="-228600">
              <a:defRPr>
                <a:solidFill>
                  <a:schemeClr val="tx1"/>
                </a:solidFill>
                <a:latin typeface="Calibri" charset="0"/>
                <a:ea typeface="MS PGothic" charset="-128"/>
              </a:defRPr>
            </a:lvl5pPr>
            <a:lvl6pPr marL="2514600" indent="-228600" defTabSz="457200" eaLnBrk="0" fontAlgn="base" hangingPunct="0">
              <a:spcBef>
                <a:spcPct val="0"/>
              </a:spcBef>
              <a:spcAft>
                <a:spcPct val="0"/>
              </a:spcAft>
              <a:defRPr>
                <a:solidFill>
                  <a:schemeClr val="tx1"/>
                </a:solidFill>
                <a:latin typeface="Calibri" charset="0"/>
                <a:ea typeface="MS PGothic" charset="-128"/>
              </a:defRPr>
            </a:lvl6pPr>
            <a:lvl7pPr marL="2971800" indent="-228600" defTabSz="457200" eaLnBrk="0" fontAlgn="base" hangingPunct="0">
              <a:spcBef>
                <a:spcPct val="0"/>
              </a:spcBef>
              <a:spcAft>
                <a:spcPct val="0"/>
              </a:spcAft>
              <a:defRPr>
                <a:solidFill>
                  <a:schemeClr val="tx1"/>
                </a:solidFill>
                <a:latin typeface="Calibri" charset="0"/>
                <a:ea typeface="MS PGothic" charset="-128"/>
              </a:defRPr>
            </a:lvl7pPr>
            <a:lvl8pPr marL="3429000" indent="-228600" defTabSz="457200" eaLnBrk="0" fontAlgn="base" hangingPunct="0">
              <a:spcBef>
                <a:spcPct val="0"/>
              </a:spcBef>
              <a:spcAft>
                <a:spcPct val="0"/>
              </a:spcAft>
              <a:defRPr>
                <a:solidFill>
                  <a:schemeClr val="tx1"/>
                </a:solidFill>
                <a:latin typeface="Calibri" charset="0"/>
                <a:ea typeface="MS PGothic" charset="-128"/>
              </a:defRPr>
            </a:lvl8pPr>
            <a:lvl9pPr marL="3886200" indent="-228600" defTabSz="457200" eaLnBrk="0" fontAlgn="base" hangingPunct="0">
              <a:spcBef>
                <a:spcPct val="0"/>
              </a:spcBef>
              <a:spcAft>
                <a:spcPct val="0"/>
              </a:spcAft>
              <a:defRPr>
                <a:solidFill>
                  <a:schemeClr val="tx1"/>
                </a:solidFill>
                <a:latin typeface="Calibri" charset="0"/>
                <a:ea typeface="MS PGothic" charset="-128"/>
              </a:defRPr>
            </a:lvl9pPr>
          </a:lstStyle>
          <a:p>
            <a:fld id="{8BE33E35-BAEC-5E47-8ED2-EDCAB79CEFAD}" type="slidenum">
              <a:rPr lang="en-US" altLang="en-US"/>
              <a:pPr/>
              <a:t>15</a:t>
            </a:fld>
            <a:endParaRPr lang="en-US" altLang="en-US"/>
          </a:p>
        </p:txBody>
      </p:sp>
    </p:spTree>
    <p:extLst>
      <p:ext uri="{BB962C8B-B14F-4D97-AF65-F5344CB8AC3E}">
        <p14:creationId xmlns:p14="http://schemas.microsoft.com/office/powerpoint/2010/main" val="469405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E224D98-9B7A-914F-BC1A-44B7C1EE553D}" type="slidenum">
              <a:rPr lang="en-US" smtClean="0"/>
              <a:pPr>
                <a:defRPr/>
              </a:pPr>
              <a:t>16</a:t>
            </a:fld>
            <a:endParaRPr lang="en-US"/>
          </a:p>
        </p:txBody>
      </p:sp>
    </p:spTree>
    <p:extLst>
      <p:ext uri="{BB962C8B-B14F-4D97-AF65-F5344CB8AC3E}">
        <p14:creationId xmlns:p14="http://schemas.microsoft.com/office/powerpoint/2010/main" val="342840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lvl="0" indent="-514350">
              <a:buFont typeface="+mj-lt"/>
              <a:buAutoNum type="arabicPeriod"/>
            </a:pPr>
            <a:r>
              <a:rPr lang="en-US" sz="1200" dirty="0" smtClean="0"/>
              <a:t>Start your data submission</a:t>
            </a:r>
            <a:r>
              <a:rPr lang="en-US" sz="1200" b="1" dirty="0" smtClean="0"/>
              <a:t>: </a:t>
            </a:r>
            <a:r>
              <a:rPr lang="en-US" sz="1200" u="sng" dirty="0" smtClean="0">
                <a:hlinkClick r:id="rId3"/>
              </a:rPr>
              <a:t>Submit Data</a:t>
            </a:r>
            <a:r>
              <a:rPr lang="en-US" sz="1200" dirty="0" smtClean="0"/>
              <a:t>. Data inquiries will be reviewed and a decision will be sent to you by email within a few days.</a:t>
            </a:r>
            <a:endParaRPr lang="en-US" sz="1200" b="1" dirty="0" smtClean="0"/>
          </a:p>
          <a:p>
            <a:pPr marL="514350" lvl="0" indent="-514350">
              <a:buFont typeface="+mj-lt"/>
              <a:buAutoNum type="arabicPeriod"/>
            </a:pPr>
            <a:r>
              <a:rPr lang="en-US" sz="1200" dirty="0" smtClean="0"/>
              <a:t>Submit your data and documentation</a:t>
            </a:r>
            <a:endParaRPr lang="en-US" sz="1200" b="1" dirty="0" smtClean="0"/>
          </a:p>
          <a:p>
            <a:pPr marL="514350" lvl="0" indent="-514350">
              <a:buFont typeface="+mj-lt"/>
              <a:buAutoNum type="arabicPeriod"/>
            </a:pPr>
            <a:r>
              <a:rPr lang="en-US" sz="1200" dirty="0" smtClean="0"/>
              <a:t>You will receive an email from our data submission system with instructions on how to upload your data files and supplemental files, including description documents and any associated papers, to the ORNL DAAC system. You will also be asked to answer a few questions about the data (</a:t>
            </a:r>
            <a:r>
              <a:rPr lang="en-US" sz="1200" u="sng" dirty="0" smtClean="0">
                <a:hlinkClick r:id="rId4"/>
              </a:rPr>
              <a:t>example</a:t>
            </a:r>
            <a:r>
              <a:rPr lang="en-US" sz="1200" u="sng" dirty="0" smtClean="0"/>
              <a:t> questions</a:t>
            </a:r>
            <a:r>
              <a:rPr lang="en-US" sz="1200" dirty="0" smtClean="0"/>
              <a:t>).</a:t>
            </a:r>
          </a:p>
          <a:p>
            <a:endParaRPr lang="en-US" dirty="0"/>
          </a:p>
        </p:txBody>
      </p:sp>
      <p:sp>
        <p:nvSpPr>
          <p:cNvPr id="4" name="Slide Number Placeholder 3"/>
          <p:cNvSpPr>
            <a:spLocks noGrp="1"/>
          </p:cNvSpPr>
          <p:nvPr>
            <p:ph type="sldNum" sz="quarter" idx="10"/>
          </p:nvPr>
        </p:nvSpPr>
        <p:spPr/>
        <p:txBody>
          <a:bodyPr/>
          <a:lstStyle/>
          <a:p>
            <a:pPr>
              <a:defRPr/>
            </a:pPr>
            <a:fld id="{DE224D98-9B7A-914F-BC1A-44B7C1EE553D}" type="slidenum">
              <a:rPr lang="en-US" smtClean="0"/>
              <a:pPr>
                <a:defRPr/>
              </a:pPr>
              <a:t>18</a:t>
            </a:fld>
            <a:endParaRPr lang="en-US"/>
          </a:p>
        </p:txBody>
      </p:sp>
    </p:spTree>
    <p:extLst>
      <p:ext uri="{BB962C8B-B14F-4D97-AF65-F5344CB8AC3E}">
        <p14:creationId xmlns:p14="http://schemas.microsoft.com/office/powerpoint/2010/main" val="20290411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14"/>
          <p:cNvSpPr>
            <a:spLocks noChangeShapeType="1"/>
          </p:cNvSpPr>
          <p:nvPr userDrawn="1"/>
        </p:nvSpPr>
        <p:spPr bwMode="auto">
          <a:xfrm flipV="1">
            <a:off x="457200" y="2819400"/>
            <a:ext cx="5334000" cy="1588"/>
          </a:xfrm>
          <a:prstGeom prst="line">
            <a:avLst/>
          </a:prstGeom>
          <a:noFill/>
          <a:ln w="34925">
            <a:solidFill>
              <a:srgbClr val="00009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8450" name="Rectangle 2"/>
          <p:cNvSpPr>
            <a:spLocks noGrp="1" noChangeArrowheads="1"/>
          </p:cNvSpPr>
          <p:nvPr userDrawn="1">
            <p:ph type="ctrTitle"/>
          </p:nvPr>
        </p:nvSpPr>
        <p:spPr>
          <a:xfrm>
            <a:off x="457200" y="1295400"/>
            <a:ext cx="5334000" cy="1524000"/>
          </a:xfrm>
        </p:spPr>
        <p:txBody>
          <a:bodyPr/>
          <a:lstStyle>
            <a:lvl1pPr>
              <a:defRPr sz="3200"/>
            </a:lvl1pPr>
          </a:lstStyle>
          <a:p>
            <a:r>
              <a:rPr lang="en-US" smtClean="0"/>
              <a:t>Click to edit Master title style</a:t>
            </a:r>
            <a:endParaRPr lang="en-US"/>
          </a:p>
        </p:txBody>
      </p:sp>
      <p:sp>
        <p:nvSpPr>
          <p:cNvPr id="488451" name="Rectangle 3"/>
          <p:cNvSpPr>
            <a:spLocks noGrp="1" noChangeArrowheads="1"/>
          </p:cNvSpPr>
          <p:nvPr userDrawn="1">
            <p:ph type="subTitle" idx="1"/>
          </p:nvPr>
        </p:nvSpPr>
        <p:spPr>
          <a:xfrm>
            <a:off x="457200" y="3048000"/>
            <a:ext cx="4648200" cy="1143000"/>
          </a:xfrm>
        </p:spPr>
        <p:txBody>
          <a:bodyPr/>
          <a:lstStyle>
            <a:lvl1pPr marL="0" indent="0">
              <a:buFontTx/>
              <a:buNone/>
              <a:defRPr sz="1600"/>
            </a:lvl1pPr>
          </a:lstStyle>
          <a:p>
            <a:r>
              <a:rPr lang="en-US" smtClean="0"/>
              <a:t>Click to edit Master subtitle style</a:t>
            </a:r>
            <a:endParaRPr lang="en-US"/>
          </a:p>
        </p:txBody>
      </p:sp>
      <p:pic>
        <p:nvPicPr>
          <p:cNvPr id="13" name="Picture 18" descr="bluemarble_circle_transparent"/>
          <p:cNvPicPr preferRelativeResize="0">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6858000" y="2922588"/>
            <a:ext cx="1417638"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descr="congo_spot_circle_transparent"/>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6096000" y="2084388"/>
            <a:ext cx="1435100" cy="1374775"/>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Oval 15"/>
          <p:cNvSpPr>
            <a:spLocks noChangeArrowheads="1"/>
          </p:cNvSpPr>
          <p:nvPr userDrawn="1"/>
        </p:nvSpPr>
        <p:spPr bwMode="auto">
          <a:xfrm>
            <a:off x="6197600" y="2181226"/>
            <a:ext cx="1225550" cy="1169988"/>
          </a:xfrm>
          <a:prstGeom prst="ellipse">
            <a:avLst/>
          </a:prstGeom>
          <a:noFill/>
          <a:ln w="15875">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Oval 16"/>
          <p:cNvSpPr>
            <a:spLocks noChangeArrowheads="1"/>
          </p:cNvSpPr>
          <p:nvPr userDrawn="1"/>
        </p:nvSpPr>
        <p:spPr bwMode="auto">
          <a:xfrm>
            <a:off x="6934200" y="2998788"/>
            <a:ext cx="1295400" cy="1219200"/>
          </a:xfrm>
          <a:prstGeom prst="ellipse">
            <a:avLst/>
          </a:prstGeom>
          <a:noFill/>
          <a:ln w="15875">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934200" y="2998788"/>
            <a:ext cx="1295400" cy="1219200"/>
          </a:xfrm>
          <a:prstGeom prst="ellipse">
            <a:avLst/>
          </a:prstGeom>
          <a:ln w="6350" cap="rnd" cmpd="sng">
            <a:no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sp>
        <p:nvSpPr>
          <p:cNvPr id="21" name="Oval 15"/>
          <p:cNvSpPr>
            <a:spLocks noChangeArrowheads="1"/>
          </p:cNvSpPr>
          <p:nvPr userDrawn="1"/>
        </p:nvSpPr>
        <p:spPr bwMode="auto">
          <a:xfrm>
            <a:off x="6934200" y="2998788"/>
            <a:ext cx="1295400" cy="1219200"/>
          </a:xfrm>
          <a:prstGeom prst="ellipse">
            <a:avLst/>
          </a:prstGeom>
          <a:noFill/>
          <a:ln w="15875">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pic>
        <p:nvPicPr>
          <p:cNvPr id="22" name="Picture 21"/>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19800" y="3303588"/>
            <a:ext cx="1295400" cy="1268412"/>
          </a:xfrm>
          <a:prstGeom prst="ellipse">
            <a:avLst/>
          </a:prstGeom>
          <a:ln w="9525" cap="rnd" cmpd="sng">
            <a:solidFill>
              <a:srgbClr val="0066FF"/>
            </a:solid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pic>
        <p:nvPicPr>
          <p:cNvPr id="23" name="Picture 22"/>
          <p:cNvPicPr>
            <a:picLocks noChangeAspect="1"/>
          </p:cNvPicPr>
          <p:nvPr userDrawn="1"/>
        </p:nvPicPr>
        <p:blipFill>
          <a:blip r:embed="rId6" cstate="print">
            <a:alphaModFix amt="39000"/>
            <a:extLst>
              <a:ext uri="{28A0092B-C50C-407E-A947-70E740481C1C}">
                <a14:useLocalDpi xmlns:a14="http://schemas.microsoft.com/office/drawing/2010/main"/>
              </a:ext>
            </a:extLst>
          </a:blip>
          <a:stretch>
            <a:fillRect/>
          </a:stretch>
        </p:blipFill>
        <p:spPr>
          <a:xfrm>
            <a:off x="6248400" y="2895600"/>
            <a:ext cx="1467816" cy="838200"/>
          </a:xfrm>
          <a:prstGeom prst="ellipse">
            <a:avLst/>
          </a:prstGeom>
          <a:ln>
            <a:noFill/>
          </a:ln>
          <a:effectLst>
            <a:softEdge rad="112500"/>
          </a:effectLst>
        </p:spPr>
      </p:pic>
    </p:spTree>
    <p:extLst>
      <p:ext uri="{BB962C8B-B14F-4D97-AF65-F5344CB8AC3E}">
        <p14:creationId xmlns:p14="http://schemas.microsoft.com/office/powerpoint/2010/main" val="3935514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p:txBody>
          <a:bodyPr/>
          <a:lstStyle>
            <a:lvl1pPr>
              <a:defRPr/>
            </a:lvl1pPr>
          </a:lstStyle>
          <a:p>
            <a:pPr>
              <a:defRPr/>
            </a:pPr>
            <a:fld id="{0DDDEB69-1D62-A24C-B641-B095ADD608EC}" type="slidenum">
              <a:rPr lang="en-US"/>
              <a:pPr>
                <a:defRPr/>
              </a:pPr>
              <a:t>‹#›</a:t>
            </a:fld>
            <a:endParaRPr lang="en-US"/>
          </a:p>
        </p:txBody>
      </p:sp>
    </p:spTree>
    <p:extLst>
      <p:ext uri="{BB962C8B-B14F-4D97-AF65-F5344CB8AC3E}">
        <p14:creationId xmlns:p14="http://schemas.microsoft.com/office/powerpoint/2010/main" val="38570010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86500" y="274638"/>
            <a:ext cx="19431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56769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p:txBody>
          <a:bodyPr/>
          <a:lstStyle>
            <a:lvl1pPr>
              <a:defRPr/>
            </a:lvl1pPr>
          </a:lstStyle>
          <a:p>
            <a:pPr>
              <a:defRPr/>
            </a:pPr>
            <a:fld id="{0E596D0E-7AC5-9241-9D06-50F5A47744A7}" type="slidenum">
              <a:rPr lang="en-US"/>
              <a:pPr>
                <a:defRPr/>
              </a:pPr>
              <a:t>‹#›</a:t>
            </a:fld>
            <a:endParaRPr lang="en-US"/>
          </a:p>
        </p:txBody>
      </p:sp>
    </p:spTree>
    <p:extLst>
      <p:ext uri="{BB962C8B-B14F-4D97-AF65-F5344CB8AC3E}">
        <p14:creationId xmlns:p14="http://schemas.microsoft.com/office/powerpoint/2010/main" val="37613541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Media">
  <p:cSld name="Title, Text and Media Clip">
    <p:spTree>
      <p:nvGrpSpPr>
        <p:cNvPr id="1" name=""/>
        <p:cNvGrpSpPr/>
        <p:nvPr/>
      </p:nvGrpSpPr>
      <p:grpSpPr>
        <a:xfrm>
          <a:off x="0" y="0"/>
          <a:ext cx="0" cy="0"/>
          <a:chOff x="0" y="0"/>
          <a:chExt cx="0" cy="0"/>
        </a:xfrm>
      </p:grpSpPr>
      <p:sp>
        <p:nvSpPr>
          <p:cNvPr id="2" name="Title 1"/>
          <p:cNvSpPr>
            <a:spLocks noGrp="1"/>
          </p:cNvSpPr>
          <p:nvPr>
            <p:ph type="title"/>
          </p:nvPr>
        </p:nvSpPr>
        <p:spPr>
          <a:xfrm>
            <a:off x="457489" y="1143000"/>
            <a:ext cx="8305511" cy="83764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490" y="1980640"/>
            <a:ext cx="4082761" cy="3429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Media Placeholder 3"/>
          <p:cNvSpPr>
            <a:spLocks noGrp="1"/>
          </p:cNvSpPr>
          <p:nvPr>
            <p:ph type="media" sz="half" idx="2"/>
          </p:nvPr>
        </p:nvSpPr>
        <p:spPr>
          <a:xfrm>
            <a:off x="4678796" y="1980640"/>
            <a:ext cx="4084205" cy="3429000"/>
          </a:xfrm>
        </p:spPr>
        <p:txBody>
          <a:bodyPr/>
          <a:lstStyle/>
          <a:p>
            <a:endParaRPr lang="en-US"/>
          </a:p>
        </p:txBody>
      </p:sp>
      <p:sp>
        <p:nvSpPr>
          <p:cNvPr id="5" name="Footer Placeholder 4"/>
          <p:cNvSpPr>
            <a:spLocks noGrp="1"/>
          </p:cNvSpPr>
          <p:nvPr>
            <p:ph type="ftr" sz="quarter" idx="10"/>
          </p:nvPr>
        </p:nvSpPr>
        <p:spPr>
          <a:xfrm>
            <a:off x="4013490" y="6349534"/>
            <a:ext cx="3886488" cy="355787"/>
          </a:xfrm>
        </p:spPr>
        <p:txBody>
          <a:bodyPr/>
          <a:lstStyle>
            <a:lvl1pPr>
              <a:defRPr/>
            </a:lvl1pPr>
          </a:lstStyle>
          <a:p>
            <a:r>
              <a:rPr lang="en-US"/>
              <a:t>Tammy Walker Beaty</a:t>
            </a:r>
          </a:p>
        </p:txBody>
      </p:sp>
      <p:sp>
        <p:nvSpPr>
          <p:cNvPr id="6" name="Slide Number Placeholder 5"/>
          <p:cNvSpPr>
            <a:spLocks noGrp="1"/>
          </p:cNvSpPr>
          <p:nvPr>
            <p:ph type="sldNum" sz="quarter" idx="11"/>
          </p:nvPr>
        </p:nvSpPr>
        <p:spPr>
          <a:xfrm>
            <a:off x="7977909" y="6362140"/>
            <a:ext cx="855807" cy="343181"/>
          </a:xfrm>
        </p:spPr>
        <p:txBody>
          <a:bodyPr/>
          <a:lstStyle>
            <a:lvl1pPr>
              <a:defRPr/>
            </a:lvl1pPr>
          </a:lstStyle>
          <a:p>
            <a:fld id="{439E4AB3-5063-7D4E-B68C-5E2AA4083244}" type="slidenum">
              <a:rPr lang="en-US"/>
              <a:pPr/>
              <a:t>‹#›</a:t>
            </a:fld>
            <a:endParaRPr lang="en-US"/>
          </a:p>
        </p:txBody>
      </p:sp>
    </p:spTree>
    <p:extLst>
      <p:ext uri="{BB962C8B-B14F-4D97-AF65-F5344CB8AC3E}">
        <p14:creationId xmlns:p14="http://schemas.microsoft.com/office/powerpoint/2010/main" val="1217396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Footer Placeholder 1"/>
          <p:cNvSpPr txBox="1">
            <a:spLocks/>
          </p:cNvSpPr>
          <p:nvPr userDrawn="1"/>
        </p:nvSpPr>
        <p:spPr>
          <a:xfrm>
            <a:off x="-76200" y="6569075"/>
            <a:ext cx="5334000" cy="365125"/>
          </a:xfrm>
          <a:prstGeom prst="rect">
            <a:avLst/>
          </a:prstGeom>
        </p:spPr>
        <p:txBody>
          <a:bodyPr anchor="ctr"/>
          <a:lstStyle>
            <a:defPPr>
              <a:defRPr lang="en-US"/>
            </a:defPPr>
            <a:lvl1pPr algn="l" rtl="0" eaLnBrk="0" fontAlgn="base" hangingPunct="0">
              <a:spcBef>
                <a:spcPct val="0"/>
              </a:spcBef>
              <a:spcAft>
                <a:spcPct val="0"/>
              </a:spcAft>
              <a:defRPr sz="1200" kern="1200">
                <a:solidFill>
                  <a:schemeClr val="tx1">
                    <a:tint val="75000"/>
                  </a:schemeClr>
                </a:solidFill>
                <a:latin typeface="Verdana" charset="0"/>
                <a:ea typeface="ＭＳ Ｐゴシック" charset="0"/>
                <a:cs typeface="ＭＳ Ｐゴシック" charset="0"/>
              </a:defRPr>
            </a:lvl1pPr>
            <a:lvl2pPr marL="457200" algn="l" rtl="0" eaLnBrk="0" fontAlgn="base" hangingPunct="0">
              <a:spcBef>
                <a:spcPct val="0"/>
              </a:spcBef>
              <a:spcAft>
                <a:spcPct val="0"/>
              </a:spcAft>
              <a:defRPr kern="1200">
                <a:solidFill>
                  <a:schemeClr val="tx1"/>
                </a:solidFill>
                <a:latin typeface="Verdana" charset="0"/>
                <a:ea typeface="ＭＳ Ｐゴシック" charset="0"/>
                <a:cs typeface="ＭＳ Ｐゴシック" charset="0"/>
              </a:defRPr>
            </a:lvl2pPr>
            <a:lvl3pPr marL="914400" algn="l" rtl="0" eaLnBrk="0" fontAlgn="base" hangingPunct="0">
              <a:spcBef>
                <a:spcPct val="0"/>
              </a:spcBef>
              <a:spcAft>
                <a:spcPct val="0"/>
              </a:spcAft>
              <a:defRPr kern="1200">
                <a:solidFill>
                  <a:schemeClr val="tx1"/>
                </a:solidFill>
                <a:latin typeface="Verdana" charset="0"/>
                <a:ea typeface="ＭＳ Ｐゴシック" charset="0"/>
                <a:cs typeface="ＭＳ Ｐゴシック" charset="0"/>
              </a:defRPr>
            </a:lvl3pPr>
            <a:lvl4pPr marL="1371600" algn="l" rtl="0" eaLnBrk="0" fontAlgn="base" hangingPunct="0">
              <a:spcBef>
                <a:spcPct val="0"/>
              </a:spcBef>
              <a:spcAft>
                <a:spcPct val="0"/>
              </a:spcAft>
              <a:defRPr kern="1200">
                <a:solidFill>
                  <a:schemeClr val="tx1"/>
                </a:solidFill>
                <a:latin typeface="Verdana" charset="0"/>
                <a:ea typeface="ＭＳ Ｐゴシック" charset="0"/>
                <a:cs typeface="ＭＳ Ｐゴシック" charset="0"/>
              </a:defRPr>
            </a:lvl4pPr>
            <a:lvl5pPr marL="1828800" algn="l" rtl="0" eaLnBrk="0" fontAlgn="base" hangingPunct="0">
              <a:spcBef>
                <a:spcPct val="0"/>
              </a:spcBef>
              <a:spcAft>
                <a:spcPct val="0"/>
              </a:spcAft>
              <a:defRPr kern="1200">
                <a:solidFill>
                  <a:schemeClr val="tx1"/>
                </a:solidFill>
                <a:latin typeface="Verdana" charset="0"/>
                <a:ea typeface="ＭＳ Ｐゴシック" charset="0"/>
                <a:cs typeface="ＭＳ Ｐゴシック" charset="0"/>
              </a:defRPr>
            </a:lvl5pPr>
            <a:lvl6pPr marL="2286000" algn="l" defTabSz="457200" rtl="0" eaLnBrk="1" latinLnBrk="0" hangingPunct="1">
              <a:defRPr kern="1200">
                <a:solidFill>
                  <a:schemeClr val="tx1"/>
                </a:solidFill>
                <a:latin typeface="Verdana" charset="0"/>
                <a:ea typeface="ＭＳ Ｐゴシック" charset="0"/>
                <a:cs typeface="ＭＳ Ｐゴシック" charset="0"/>
              </a:defRPr>
            </a:lvl6pPr>
            <a:lvl7pPr marL="2743200" algn="l" defTabSz="457200" rtl="0" eaLnBrk="1" latinLnBrk="0" hangingPunct="1">
              <a:defRPr kern="1200">
                <a:solidFill>
                  <a:schemeClr val="tx1"/>
                </a:solidFill>
                <a:latin typeface="Verdana" charset="0"/>
                <a:ea typeface="ＭＳ Ｐゴシック" charset="0"/>
                <a:cs typeface="ＭＳ Ｐゴシック" charset="0"/>
              </a:defRPr>
            </a:lvl7pPr>
            <a:lvl8pPr marL="3200400" algn="l" defTabSz="457200" rtl="0" eaLnBrk="1" latinLnBrk="0" hangingPunct="1">
              <a:defRPr kern="1200">
                <a:solidFill>
                  <a:schemeClr val="tx1"/>
                </a:solidFill>
                <a:latin typeface="Verdana" charset="0"/>
                <a:ea typeface="ＭＳ Ｐゴシック" charset="0"/>
                <a:cs typeface="ＭＳ Ｐゴシック" charset="0"/>
              </a:defRPr>
            </a:lvl8pPr>
            <a:lvl9pPr marL="3657600" algn="l" defTabSz="457200" rtl="0" eaLnBrk="1" latinLnBrk="0" hangingPunct="1">
              <a:defRPr kern="1200">
                <a:solidFill>
                  <a:schemeClr val="tx1"/>
                </a:solidFill>
                <a:latin typeface="Verdana" charset="0"/>
                <a:ea typeface="ＭＳ Ｐゴシック" charset="0"/>
                <a:cs typeface="ＭＳ Ｐゴシック" charset="0"/>
              </a:defRPr>
            </a:lvl9pPr>
          </a:lstStyle>
          <a:p>
            <a:pPr>
              <a:defRPr/>
            </a:pPr>
            <a:r>
              <a:rPr lang="en-US" dirty="0" smtClean="0"/>
              <a:t>ASTM4 Data Workshop, January 2018</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p:txBody>
          <a:bodyPr/>
          <a:lstStyle>
            <a:lvl1pPr>
              <a:defRPr/>
            </a:lvl1pPr>
          </a:lstStyle>
          <a:p>
            <a:pPr>
              <a:defRPr/>
            </a:pPr>
            <a:fld id="{700D400F-40F2-DD42-85AA-DC6EC84B1DE8}" type="slidenum">
              <a:rPr lang="en-US"/>
              <a:pPr>
                <a:defRPr/>
              </a:pPr>
              <a:t>‹#›</a:t>
            </a:fld>
            <a:endParaRPr lang="en-US"/>
          </a:p>
        </p:txBody>
      </p:sp>
    </p:spTree>
    <p:extLst>
      <p:ext uri="{BB962C8B-B14F-4D97-AF65-F5344CB8AC3E}">
        <p14:creationId xmlns:p14="http://schemas.microsoft.com/office/powerpoint/2010/main" val="733848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p:txBody>
          <a:bodyPr/>
          <a:lstStyle>
            <a:lvl1pPr>
              <a:defRPr/>
            </a:lvl1pPr>
          </a:lstStyle>
          <a:p>
            <a:pPr>
              <a:defRPr/>
            </a:pPr>
            <a:fld id="{0B3E07EA-2850-6044-8EBA-6F7E47A7F5C2}" type="slidenum">
              <a:rPr lang="en-US"/>
              <a:pPr>
                <a:defRPr/>
              </a:pPr>
              <a:t>‹#›</a:t>
            </a:fld>
            <a:endParaRPr lang="en-US"/>
          </a:p>
        </p:txBody>
      </p:sp>
    </p:spTree>
    <p:extLst>
      <p:ext uri="{BB962C8B-B14F-4D97-AF65-F5344CB8AC3E}">
        <p14:creationId xmlns:p14="http://schemas.microsoft.com/office/powerpoint/2010/main" val="1034818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47800"/>
            <a:ext cx="3810000" cy="4678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419600" y="1447800"/>
            <a:ext cx="3810000" cy="4678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p:txBody>
          <a:bodyPr/>
          <a:lstStyle>
            <a:lvl1pPr>
              <a:defRPr/>
            </a:lvl1pPr>
          </a:lstStyle>
          <a:p>
            <a:pPr>
              <a:defRPr/>
            </a:pPr>
            <a:fld id="{E19E9462-101F-414A-B3FD-A35266471EE4}" type="slidenum">
              <a:rPr lang="en-US"/>
              <a:pPr>
                <a:defRPr/>
              </a:pPr>
              <a:t>‹#›</a:t>
            </a:fld>
            <a:endParaRPr lang="en-US"/>
          </a:p>
        </p:txBody>
      </p:sp>
      <p:sp>
        <p:nvSpPr>
          <p:cNvPr id="6" name="Footer Placeholder 1"/>
          <p:cNvSpPr>
            <a:spLocks noGrp="1"/>
          </p:cNvSpPr>
          <p:nvPr>
            <p:ph type="ftr" sz="quarter" idx="11"/>
          </p:nvPr>
        </p:nvSpPr>
        <p:spPr/>
        <p:txBody>
          <a:bodyPr/>
          <a:lstStyle>
            <a:lvl1pPr>
              <a:defRPr/>
            </a:lvl1pPr>
          </a:lstStyle>
          <a:p>
            <a:pPr>
              <a:defRPr/>
            </a:pPr>
            <a:r>
              <a:rPr lang="en-US" dirty="0" smtClean="0"/>
              <a:t>ASTM4 Data Workshop, January 2018</a:t>
            </a:r>
            <a:endParaRPr lang="en-US" dirty="0"/>
          </a:p>
        </p:txBody>
      </p:sp>
    </p:spTree>
    <p:extLst>
      <p:ext uri="{BB962C8B-B14F-4D97-AF65-F5344CB8AC3E}">
        <p14:creationId xmlns:p14="http://schemas.microsoft.com/office/powerpoint/2010/main" val="3341874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p:txBody>
          <a:bodyPr/>
          <a:lstStyle>
            <a:lvl1pPr>
              <a:defRPr/>
            </a:lvl1pPr>
          </a:lstStyle>
          <a:p>
            <a:pPr>
              <a:defRPr/>
            </a:pPr>
            <a:fld id="{53C5ABA6-5720-0942-A049-2B12A2F6A69E}" type="slidenum">
              <a:rPr lang="en-US"/>
              <a:pPr>
                <a:defRPr/>
              </a:pPr>
              <a:t>‹#›</a:t>
            </a:fld>
            <a:endParaRPr lang="en-US"/>
          </a:p>
        </p:txBody>
      </p:sp>
      <p:sp>
        <p:nvSpPr>
          <p:cNvPr id="8" name="Footer Placeholder 1"/>
          <p:cNvSpPr>
            <a:spLocks noGrp="1"/>
          </p:cNvSpPr>
          <p:nvPr>
            <p:ph type="ftr" sz="quarter" idx="11"/>
          </p:nvPr>
        </p:nvSpPr>
        <p:spPr/>
        <p:txBody>
          <a:bodyPr/>
          <a:lstStyle>
            <a:lvl1pPr>
              <a:defRPr/>
            </a:lvl1pPr>
          </a:lstStyle>
          <a:p>
            <a:pPr>
              <a:defRPr/>
            </a:pPr>
            <a:r>
              <a:rPr lang="en-US" dirty="0" smtClean="0"/>
              <a:t>ASTM4 Data Workshop, January 2018</a:t>
            </a:r>
            <a:endParaRPr lang="en-US" dirty="0"/>
          </a:p>
        </p:txBody>
      </p:sp>
    </p:spTree>
    <p:extLst>
      <p:ext uri="{BB962C8B-B14F-4D97-AF65-F5344CB8AC3E}">
        <p14:creationId xmlns:p14="http://schemas.microsoft.com/office/powerpoint/2010/main" val="3582102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p:txBody>
          <a:bodyPr/>
          <a:lstStyle>
            <a:lvl1pPr>
              <a:defRPr/>
            </a:lvl1pPr>
          </a:lstStyle>
          <a:p>
            <a:pPr>
              <a:defRPr/>
            </a:pPr>
            <a:fld id="{D7C36210-F975-9D48-9A3B-8F3BA30304F2}" type="slidenum">
              <a:rPr lang="en-US"/>
              <a:pPr>
                <a:defRPr/>
              </a:pPr>
              <a:t>‹#›</a:t>
            </a:fld>
            <a:endParaRPr lang="en-US"/>
          </a:p>
        </p:txBody>
      </p:sp>
      <p:sp>
        <p:nvSpPr>
          <p:cNvPr id="4" name="Footer Placeholder 1"/>
          <p:cNvSpPr>
            <a:spLocks noGrp="1"/>
          </p:cNvSpPr>
          <p:nvPr>
            <p:ph type="ftr" sz="quarter" idx="11"/>
          </p:nvPr>
        </p:nvSpPr>
        <p:spPr/>
        <p:txBody>
          <a:bodyPr/>
          <a:lstStyle>
            <a:lvl1pPr>
              <a:defRPr/>
            </a:lvl1pPr>
          </a:lstStyle>
          <a:p>
            <a:pPr>
              <a:defRPr/>
            </a:pPr>
            <a:r>
              <a:rPr lang="en-US" dirty="0" smtClean="0"/>
              <a:t>ASTM4 Data Workshop, January 2018</a:t>
            </a:r>
            <a:endParaRPr lang="en-US" dirty="0"/>
          </a:p>
        </p:txBody>
      </p:sp>
    </p:spTree>
    <p:extLst>
      <p:ext uri="{BB962C8B-B14F-4D97-AF65-F5344CB8AC3E}">
        <p14:creationId xmlns:p14="http://schemas.microsoft.com/office/powerpoint/2010/main" val="1708048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p:txBody>
          <a:bodyPr/>
          <a:lstStyle>
            <a:lvl1pPr>
              <a:defRPr/>
            </a:lvl1pPr>
          </a:lstStyle>
          <a:p>
            <a:pPr>
              <a:defRPr/>
            </a:pPr>
            <a:fld id="{53DA0BFF-52D1-1247-8504-4A411CE474B4}" type="slidenum">
              <a:rPr lang="en-US"/>
              <a:pPr>
                <a:defRPr/>
              </a:pPr>
              <a:t>‹#›</a:t>
            </a:fld>
            <a:endParaRPr lang="en-US"/>
          </a:p>
        </p:txBody>
      </p:sp>
      <p:sp>
        <p:nvSpPr>
          <p:cNvPr id="3" name="Footer Placeholder 1"/>
          <p:cNvSpPr>
            <a:spLocks noGrp="1"/>
          </p:cNvSpPr>
          <p:nvPr>
            <p:ph type="ftr" sz="quarter" idx="11"/>
          </p:nvPr>
        </p:nvSpPr>
        <p:spPr/>
        <p:txBody>
          <a:bodyPr/>
          <a:lstStyle>
            <a:lvl1pPr>
              <a:defRPr/>
            </a:lvl1pPr>
          </a:lstStyle>
          <a:p>
            <a:pPr>
              <a:defRPr/>
            </a:pPr>
            <a:r>
              <a:rPr lang="en-US" dirty="0" smtClean="0"/>
              <a:t>ASTM4 Data Workshop, January 2018</a:t>
            </a:r>
            <a:endParaRPr lang="en-US" dirty="0"/>
          </a:p>
        </p:txBody>
      </p:sp>
    </p:spTree>
    <p:extLst>
      <p:ext uri="{BB962C8B-B14F-4D97-AF65-F5344CB8AC3E}">
        <p14:creationId xmlns:p14="http://schemas.microsoft.com/office/powerpoint/2010/main" val="2678509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p:txBody>
          <a:bodyPr/>
          <a:lstStyle>
            <a:lvl1pPr>
              <a:defRPr/>
            </a:lvl1pPr>
          </a:lstStyle>
          <a:p>
            <a:pPr>
              <a:defRPr/>
            </a:pPr>
            <a:fld id="{AAA0E4B0-7DF4-EA4F-8978-06BAF1036997}" type="slidenum">
              <a:rPr lang="en-US"/>
              <a:pPr>
                <a:defRPr/>
              </a:pPr>
              <a:t>‹#›</a:t>
            </a:fld>
            <a:endParaRPr lang="en-US"/>
          </a:p>
        </p:txBody>
      </p:sp>
      <p:sp>
        <p:nvSpPr>
          <p:cNvPr id="6" name="Footer Placeholder 1"/>
          <p:cNvSpPr>
            <a:spLocks noGrp="1"/>
          </p:cNvSpPr>
          <p:nvPr>
            <p:ph type="ftr" sz="quarter" idx="11"/>
          </p:nvPr>
        </p:nvSpPr>
        <p:spPr/>
        <p:txBody>
          <a:bodyPr/>
          <a:lstStyle>
            <a:lvl1pPr>
              <a:defRPr/>
            </a:lvl1pPr>
          </a:lstStyle>
          <a:p>
            <a:pPr>
              <a:defRPr/>
            </a:pPr>
            <a:r>
              <a:rPr lang="en-US" dirty="0" smtClean="0"/>
              <a:t>ASTM4 Data Workshop, January 2018</a:t>
            </a:r>
            <a:endParaRPr lang="en-US" dirty="0"/>
          </a:p>
        </p:txBody>
      </p:sp>
    </p:spTree>
    <p:extLst>
      <p:ext uri="{BB962C8B-B14F-4D97-AF65-F5344CB8AC3E}">
        <p14:creationId xmlns:p14="http://schemas.microsoft.com/office/powerpoint/2010/main" val="2176809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p:txBody>
          <a:bodyPr/>
          <a:lstStyle>
            <a:lvl1pPr>
              <a:defRPr/>
            </a:lvl1pPr>
          </a:lstStyle>
          <a:p>
            <a:pPr>
              <a:defRPr/>
            </a:pPr>
            <a:fld id="{89F914E0-8B6A-C64F-917E-C9EF8BC573CF}" type="slidenum">
              <a:rPr lang="en-US"/>
              <a:pPr>
                <a:defRPr/>
              </a:pPr>
              <a:t>‹#›</a:t>
            </a:fld>
            <a:endParaRPr lang="en-US"/>
          </a:p>
        </p:txBody>
      </p:sp>
    </p:spTree>
    <p:extLst>
      <p:ext uri="{BB962C8B-B14F-4D97-AF65-F5344CB8AC3E}">
        <p14:creationId xmlns:p14="http://schemas.microsoft.com/office/powerpoint/2010/main" val="161377406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77724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447800"/>
            <a:ext cx="77724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1414" name="Rectangle 6"/>
          <p:cNvSpPr>
            <a:spLocks noGrp="1" noChangeArrowheads="1"/>
          </p:cNvSpPr>
          <p:nvPr>
            <p:ph type="sldNum" sz="quarter" idx="4"/>
          </p:nvPr>
        </p:nvSpPr>
        <p:spPr bwMode="auto">
          <a:xfrm>
            <a:off x="7010400" y="6553200"/>
            <a:ext cx="21336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FontTx/>
              <a:buNone/>
              <a:defRPr sz="1400"/>
            </a:lvl1pPr>
          </a:lstStyle>
          <a:p>
            <a:pPr>
              <a:defRPr/>
            </a:pPr>
            <a:fld id="{AF8FB2E1-3495-EE4B-81A3-63C21DE9D6E3}" type="slidenum">
              <a:rPr lang="en-US"/>
              <a:pPr>
                <a:defRPr/>
              </a:pPr>
              <a:t>‹#›</a:t>
            </a:fld>
            <a:endParaRPr lang="en-US"/>
          </a:p>
        </p:txBody>
      </p:sp>
      <p:sp>
        <p:nvSpPr>
          <p:cNvPr id="1033" name="Oval 19"/>
          <p:cNvSpPr>
            <a:spLocks noChangeArrowheads="1"/>
          </p:cNvSpPr>
          <p:nvPr/>
        </p:nvSpPr>
        <p:spPr bwMode="auto">
          <a:xfrm>
            <a:off x="8197850" y="1198563"/>
            <a:ext cx="288925" cy="25717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round/>
                <a:headEnd/>
                <a:tailEnd/>
              </a14:hiddenLine>
            </a:ext>
          </a:extLst>
        </p:spPr>
        <p:txBody>
          <a:bodyPr wrap="none" anchor="ctr"/>
          <a:lstStyle/>
          <a:p>
            <a:endParaRPr lang="en-US"/>
          </a:p>
        </p:txBody>
      </p:sp>
      <p:sp>
        <p:nvSpPr>
          <p:cNvPr id="1034" name="Oval 20"/>
          <p:cNvSpPr>
            <a:spLocks noChangeArrowheads="1"/>
          </p:cNvSpPr>
          <p:nvPr/>
        </p:nvSpPr>
        <p:spPr bwMode="auto">
          <a:xfrm>
            <a:off x="8372475" y="1377950"/>
            <a:ext cx="303213" cy="2667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round/>
                <a:headEnd/>
                <a:tailEnd/>
              </a14:hiddenLine>
            </a:ext>
          </a:extLst>
        </p:spPr>
        <p:txBody>
          <a:bodyPr wrap="none" anchor="ctr"/>
          <a:lstStyle/>
          <a:p>
            <a:endParaRPr lang="en-US"/>
          </a:p>
        </p:txBody>
      </p:sp>
      <p:sp>
        <p:nvSpPr>
          <p:cNvPr id="1035" name="Oval 21"/>
          <p:cNvSpPr>
            <a:spLocks noChangeArrowheads="1"/>
          </p:cNvSpPr>
          <p:nvPr/>
        </p:nvSpPr>
        <p:spPr bwMode="auto">
          <a:xfrm>
            <a:off x="8191500" y="1544638"/>
            <a:ext cx="306388" cy="2667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round/>
                <a:headEnd/>
                <a:tailEnd/>
              </a14:hiddenLine>
            </a:ext>
          </a:extLst>
        </p:spPr>
        <p:txBody>
          <a:bodyPr wrap="none" anchor="ctr"/>
          <a:lstStyle/>
          <a:p>
            <a:endParaRPr lang="en-US"/>
          </a:p>
        </p:txBody>
      </p:sp>
      <p:sp>
        <p:nvSpPr>
          <p:cNvPr id="1036" name="Line 22"/>
          <p:cNvSpPr>
            <a:spLocks noChangeShapeType="1"/>
          </p:cNvSpPr>
          <p:nvPr/>
        </p:nvSpPr>
        <p:spPr bwMode="auto">
          <a:xfrm>
            <a:off x="482600" y="1143000"/>
            <a:ext cx="7848600" cy="0"/>
          </a:xfrm>
          <a:prstGeom prst="line">
            <a:avLst/>
          </a:prstGeom>
          <a:noFill/>
          <a:ln w="34925">
            <a:solidFill>
              <a:srgbClr val="00009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 name="Footer Placeholder 1"/>
          <p:cNvSpPr>
            <a:spLocks noGrp="1"/>
          </p:cNvSpPr>
          <p:nvPr>
            <p:ph type="ftr" sz="quarter" idx="3"/>
          </p:nvPr>
        </p:nvSpPr>
        <p:spPr>
          <a:xfrm>
            <a:off x="0" y="6569075"/>
            <a:ext cx="53340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r>
              <a:rPr lang="en-US" dirty="0" smtClean="0"/>
              <a:t>ASTM4 Data Workshop, January 2018</a:t>
            </a:r>
            <a:endParaRPr lang="en-US" dirty="0"/>
          </a:p>
        </p:txBody>
      </p:sp>
    </p:spTree>
  </p:cSld>
  <p:clrMap bg1="lt1" tx1="dk1" bg2="lt2" tx2="dk2" accent1="accent1" accent2="accent2" accent3="accent3" accent4="accent4" accent5="accent5" accent6="accent6" hlink="hlink" folHlink="folHlink"/>
  <p:sldLayoutIdLst>
    <p:sldLayoutId id="2147484195" r:id="rId1"/>
    <p:sldLayoutId id="2147484196" r:id="rId2"/>
    <p:sldLayoutId id="2147484197" r:id="rId3"/>
    <p:sldLayoutId id="2147484198" r:id="rId4"/>
    <p:sldLayoutId id="2147484199" r:id="rId5"/>
    <p:sldLayoutId id="2147484200" r:id="rId6"/>
    <p:sldLayoutId id="2147484201" r:id="rId7"/>
    <p:sldLayoutId id="2147484202" r:id="rId8"/>
    <p:sldLayoutId id="2147484203" r:id="rId9"/>
    <p:sldLayoutId id="2147484204" r:id="rId10"/>
    <p:sldLayoutId id="2147484205" r:id="rId11"/>
    <p:sldLayoutId id="2147484207" r:id="rId12"/>
  </p:sldLayoutIdLst>
  <p:hf hdr="0" dt="0"/>
  <p:txStyles>
    <p:titleStyle>
      <a:lvl1pPr algn="l" rtl="0" eaLnBrk="0" fontAlgn="base" hangingPunct="0">
        <a:spcBef>
          <a:spcPct val="0"/>
        </a:spcBef>
        <a:spcAft>
          <a:spcPct val="0"/>
        </a:spcAft>
        <a:defRPr sz="3400" b="1">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3400" b="1">
          <a:solidFill>
            <a:schemeClr val="tx2"/>
          </a:solidFill>
          <a:latin typeface="Calibri" charset="0"/>
          <a:ea typeface="ＭＳ Ｐゴシック" charset="0"/>
          <a:cs typeface="ＭＳ Ｐゴシック" charset="0"/>
        </a:defRPr>
      </a:lvl2pPr>
      <a:lvl3pPr algn="l" rtl="0" eaLnBrk="0" fontAlgn="base" hangingPunct="0">
        <a:spcBef>
          <a:spcPct val="0"/>
        </a:spcBef>
        <a:spcAft>
          <a:spcPct val="0"/>
        </a:spcAft>
        <a:defRPr sz="3400" b="1">
          <a:solidFill>
            <a:schemeClr val="tx2"/>
          </a:solidFill>
          <a:latin typeface="Calibri" charset="0"/>
          <a:ea typeface="ＭＳ Ｐゴシック" charset="0"/>
          <a:cs typeface="ＭＳ Ｐゴシック" charset="0"/>
        </a:defRPr>
      </a:lvl3pPr>
      <a:lvl4pPr algn="l" rtl="0" eaLnBrk="0" fontAlgn="base" hangingPunct="0">
        <a:spcBef>
          <a:spcPct val="0"/>
        </a:spcBef>
        <a:spcAft>
          <a:spcPct val="0"/>
        </a:spcAft>
        <a:defRPr sz="3400" b="1">
          <a:solidFill>
            <a:schemeClr val="tx2"/>
          </a:solidFill>
          <a:latin typeface="Calibri" charset="0"/>
          <a:ea typeface="ＭＳ Ｐゴシック" charset="0"/>
          <a:cs typeface="ＭＳ Ｐゴシック" charset="0"/>
        </a:defRPr>
      </a:lvl4pPr>
      <a:lvl5pPr algn="l" rtl="0" eaLnBrk="0" fontAlgn="base" hangingPunct="0">
        <a:spcBef>
          <a:spcPct val="0"/>
        </a:spcBef>
        <a:spcAft>
          <a:spcPct val="0"/>
        </a:spcAft>
        <a:defRPr sz="3400" b="1">
          <a:solidFill>
            <a:schemeClr val="tx2"/>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3400" b="1">
          <a:solidFill>
            <a:schemeClr val="tx2"/>
          </a:solidFill>
          <a:latin typeface="Calibri" charset="0"/>
        </a:defRPr>
      </a:lvl6pPr>
      <a:lvl7pPr marL="914400" algn="l" rtl="0" eaLnBrk="1" fontAlgn="base" hangingPunct="1">
        <a:spcBef>
          <a:spcPct val="0"/>
        </a:spcBef>
        <a:spcAft>
          <a:spcPct val="0"/>
        </a:spcAft>
        <a:defRPr sz="3400" b="1">
          <a:solidFill>
            <a:schemeClr val="tx2"/>
          </a:solidFill>
          <a:latin typeface="Calibri" charset="0"/>
        </a:defRPr>
      </a:lvl7pPr>
      <a:lvl8pPr marL="1371600" algn="l" rtl="0" eaLnBrk="1" fontAlgn="base" hangingPunct="1">
        <a:spcBef>
          <a:spcPct val="0"/>
        </a:spcBef>
        <a:spcAft>
          <a:spcPct val="0"/>
        </a:spcAft>
        <a:defRPr sz="3400" b="1">
          <a:solidFill>
            <a:schemeClr val="tx2"/>
          </a:solidFill>
          <a:latin typeface="Calibri" charset="0"/>
        </a:defRPr>
      </a:lvl8pPr>
      <a:lvl9pPr marL="1828800" algn="l" rtl="0" eaLnBrk="1" fontAlgn="base" hangingPunct="1">
        <a:spcBef>
          <a:spcPct val="0"/>
        </a:spcBef>
        <a:spcAft>
          <a:spcPct val="0"/>
        </a:spcAft>
        <a:defRPr sz="3400" b="1">
          <a:solidFill>
            <a:schemeClr val="tx2"/>
          </a:solidFill>
          <a:latin typeface="Calibri" charset="0"/>
        </a:defRPr>
      </a:lvl9pPr>
    </p:titleStyle>
    <p:bodyStyle>
      <a:lvl1pPr marL="342900" indent="-342900" algn="l" rtl="0" eaLnBrk="0" fontAlgn="base" hangingPunct="0">
        <a:spcBef>
          <a:spcPct val="20000"/>
        </a:spcBef>
        <a:spcAft>
          <a:spcPct val="0"/>
        </a:spcAft>
        <a:buChar char="•"/>
        <a:defRPr sz="30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6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2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1600">
          <a:solidFill>
            <a:schemeClr val="tx1"/>
          </a:solidFill>
          <a:latin typeface="+mn-lt"/>
          <a:ea typeface="ＭＳ Ｐゴシック" charset="-128"/>
          <a:cs typeface="ＭＳ Ｐゴシック" charset="0"/>
        </a:defRPr>
      </a:lvl5pPr>
      <a:lvl6pPr marL="2514600" indent="-228600" algn="l" rtl="0" eaLnBrk="1" fontAlgn="base" hangingPunct="1">
        <a:spcBef>
          <a:spcPct val="20000"/>
        </a:spcBef>
        <a:spcAft>
          <a:spcPct val="0"/>
        </a:spcAft>
        <a:buChar char="»"/>
        <a:defRPr sz="16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6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6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6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oi.org/10.3334/ORNLDAAC/1528" TargetMode="Externa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jpeg"/><Relationship Id="rId8"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3" Type="http://schemas.openxmlformats.org/officeDocument/2006/relationships/hyperlink" Target="http://above.nasa.gov/implementation_plan/sites_measurements.html" TargetMode="External"/><Relationship Id="rId4" Type="http://schemas.openxmlformats.org/officeDocument/2006/relationships/hyperlink" Target="NULL" TargetMode="External"/><Relationship Id="rId5" Type="http://schemas.openxmlformats.org/officeDocument/2006/relationships/hyperlink" Target="NULL" TargetMode="External"/><Relationship Id="rId6" Type="http://schemas.openxmlformats.org/officeDocument/2006/relationships/hyperlink" Target="NULL" TargetMode="External"/><Relationship Id="rId7" Type="http://schemas.openxmlformats.org/officeDocument/2006/relationships/hyperlink" Target="http://above.nasa.gov/about.html?#domain" TargetMode="External"/><Relationship Id="rId8" Type="http://schemas.openxmlformats.org/officeDocument/2006/relationships/image" Target="../media/image28.png"/><Relationship Id="rId9" Type="http://schemas.openxmlformats.org/officeDocument/2006/relationships/hyperlink" Target="https://above.nasa.gov/implementation_plan/data_policy.html" TargetMode="Externa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hyperlink" Target="https://daac.ornl.gov/submit/" TargetMode="External"/><Relationship Id="rId4" Type="http://schemas.openxmlformats.org/officeDocument/2006/relationships/image" Target="../media/image30.jp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aac.ornl.gov/PI/qa_checklist.html" TargetMode="External"/><Relationship Id="rId3" Type="http://schemas.openxmlformats.org/officeDocument/2006/relationships/image" Target="../media/image3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0.jp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jpg"/><Relationship Id="rId5" Type="http://schemas.openxmlformats.org/officeDocument/2006/relationships/hyperlink" Target="https://search.earthdata.nasa.gov/portal/above/search" TargetMode="Externa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4.xml.rels><?xml version="1.0" encoding="UTF-8" standalone="yes"?>
<Relationships xmlns="http://schemas.openxmlformats.org/package/2006/relationships"><Relationship Id="rId3" Type="http://schemas.openxmlformats.org/officeDocument/2006/relationships/hyperlink" Target="https://search.earthdata.nasa.gov/portal/ABoVE/search" TargetMode="External"/><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5.xml.rels><?xml version="1.0" encoding="UTF-8" standalone="yes"?>
<Relationships xmlns="http://schemas.openxmlformats.org/package/2006/relationships"><Relationship Id="rId3" Type="http://schemas.openxmlformats.org/officeDocument/2006/relationships/hyperlink" Target="https://daac.ornl.gov/data/above/" TargetMode="External"/><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hyperlink" Target="https://webmap.ornl.gov/wcsdown" TargetMode="External"/><Relationship Id="rId7"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hyperlink" Target="https://daac.ornl.gov/PI/" TargetMode="External"/><Relationship Id="rId4" Type="http://schemas.openxmlformats.org/officeDocument/2006/relationships/hyperlink" Target="https://daac.ornl.gov/submit/" TargetMode="External"/><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hyperlink" Target="https://www.facebook.com/OakRidgeDAAC" TargetMode="External"/><Relationship Id="rId8" Type="http://schemas.openxmlformats.org/officeDocument/2006/relationships/hyperlink" Target="https://twitter.com/ORNLDAAC" TargetMode="Externa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hyperlink" Target="http://daac.ornl.gov/" TargetMode="External"/><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9" Type="http://schemas.openxmlformats.org/officeDocument/2006/relationships/image" Target="../media/image10.png"/><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hyperlink" Target="http://daac.ornl.gov/archival_contact_form.html"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png"/><Relationship Id="rId9"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hyperlink" Target="https://search.earthdata.nasa.gov/portal/above/search" TargetMode="External"/><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hyperlink" Target="https://above.nasa.gov/implementation_plan/data_policy.html" TargetMode="Externa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hyperlink" Target="https://daac.ornl.gov/cgi-bin/dsviewer.pl?ds_id=1548" TargetMode="External"/><Relationship Id="rId4" Type="http://schemas.openxmlformats.org/officeDocument/2006/relationships/hyperlink" Target="https://daac.ornl.gov/cgi-bin/dsviewer.pl?ds_id=1526" TargetMode="External"/><Relationship Id="rId5" Type="http://schemas.openxmlformats.org/officeDocument/2006/relationships/hyperlink" Target="http://geobotanical.portal.gina.alaska.edu/home" TargetMode="External"/><Relationship Id="rId6" Type="http://schemas.openxmlformats.org/officeDocument/2006/relationships/image" Target="../media/image14.png"/><Relationship Id="rId7" Type="http://schemas.openxmlformats.org/officeDocument/2006/relationships/hyperlink" Target="https://daac.ornl.gov/cgi-bin/dataset_lister.pl?p=34" TargetMode="External"/><Relationship Id="rId1" Type="http://schemas.openxmlformats.org/officeDocument/2006/relationships/slideLayout" Target="../slideLayouts/slideLayout2.xml"/><Relationship Id="rId2" Type="http://schemas.openxmlformats.org/officeDocument/2006/relationships/hyperlink" Target="https://daac.ornl.gov/cgi-bin/dsviewer.pl?ds_id=1528"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tiff"/></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hyperlink" Target="https://doi.org/10.3334/ORNLDAAC/1324"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ctrTitle"/>
          </p:nvPr>
        </p:nvSpPr>
        <p:spPr>
          <a:xfrm>
            <a:off x="381000" y="1600200"/>
            <a:ext cx="6248400" cy="1447800"/>
          </a:xfrm>
        </p:spPr>
        <p:txBody>
          <a:bodyPr/>
          <a:lstStyle/>
          <a:p>
            <a:pPr eaLnBrk="1" hangingPunct="1"/>
            <a:r>
              <a:rPr lang="en-US" sz="3600" dirty="0" smtClean="0"/>
              <a:t/>
            </a:r>
            <a:br>
              <a:rPr lang="en-US" sz="3600" dirty="0" smtClean="0"/>
            </a:br>
            <a:r>
              <a:rPr lang="en-US" sz="3600" dirty="0" smtClean="0">
                <a:solidFill>
                  <a:schemeClr val="accent2"/>
                </a:solidFill>
              </a:rPr>
              <a:t>Data Workflow </a:t>
            </a:r>
            <a:r>
              <a:rPr lang="en-US" sz="3600" dirty="0">
                <a:solidFill>
                  <a:schemeClr val="accent2"/>
                </a:solidFill>
              </a:rPr>
              <a:t>for </a:t>
            </a:r>
            <a:r>
              <a:rPr lang="en-US" sz="3600" dirty="0" smtClean="0">
                <a:solidFill>
                  <a:schemeClr val="accent2"/>
                </a:solidFill>
              </a:rPr>
              <a:t>Synthesis</a:t>
            </a:r>
            <a:r>
              <a:rPr lang="en-US" sz="3600" dirty="0">
                <a:solidFill>
                  <a:schemeClr val="accent2"/>
                </a:solidFill>
              </a:rPr>
              <a:t>, </a:t>
            </a:r>
            <a:r>
              <a:rPr lang="en-US" sz="3600" dirty="0" smtClean="0">
                <a:solidFill>
                  <a:schemeClr val="accent2"/>
                </a:solidFill>
              </a:rPr>
              <a:t>Analysis</a:t>
            </a:r>
            <a:r>
              <a:rPr lang="en-US" sz="3600" dirty="0">
                <a:solidFill>
                  <a:schemeClr val="accent2"/>
                </a:solidFill>
              </a:rPr>
              <a:t>, and P</a:t>
            </a:r>
            <a:r>
              <a:rPr lang="en-US" sz="3600" dirty="0" smtClean="0">
                <a:solidFill>
                  <a:schemeClr val="accent2"/>
                </a:solidFill>
              </a:rPr>
              <a:t>ublication</a:t>
            </a:r>
            <a:r>
              <a:rPr lang="en-US" sz="3600" dirty="0">
                <a:solidFill>
                  <a:srgbClr val="333399"/>
                </a:solidFill>
              </a:rPr>
              <a:t/>
            </a:r>
            <a:br>
              <a:rPr lang="en-US" sz="3600" dirty="0">
                <a:solidFill>
                  <a:srgbClr val="333399"/>
                </a:solidFill>
              </a:rPr>
            </a:br>
            <a:r>
              <a:rPr lang="en-US" sz="3600" dirty="0" smtClean="0">
                <a:solidFill>
                  <a:srgbClr val="333399"/>
                </a:solidFill>
                <a:latin typeface="Calibri" charset="0"/>
              </a:rPr>
              <a:t/>
            </a:r>
            <a:br>
              <a:rPr lang="en-US" sz="3600" dirty="0" smtClean="0">
                <a:solidFill>
                  <a:srgbClr val="333399"/>
                </a:solidFill>
                <a:latin typeface="Calibri" charset="0"/>
              </a:rPr>
            </a:br>
            <a:r>
              <a:rPr lang="en-US" sz="1200" dirty="0" smtClean="0">
                <a:solidFill>
                  <a:srgbClr val="333399"/>
                </a:solidFill>
                <a:latin typeface="Calibri" charset="0"/>
              </a:rPr>
              <a:t/>
            </a:r>
            <a:br>
              <a:rPr lang="en-US" sz="1200" dirty="0" smtClean="0">
                <a:solidFill>
                  <a:srgbClr val="333399"/>
                </a:solidFill>
                <a:latin typeface="Calibri" charset="0"/>
              </a:rPr>
            </a:br>
            <a:endParaRPr lang="en-US" sz="2400" dirty="0">
              <a:solidFill>
                <a:srgbClr val="333399"/>
              </a:solidFill>
              <a:latin typeface="Calibri" charset="0"/>
            </a:endParaRPr>
          </a:p>
        </p:txBody>
      </p:sp>
      <p:sp>
        <p:nvSpPr>
          <p:cNvPr id="15362" name="Rectangle 3"/>
          <p:cNvSpPr>
            <a:spLocks noGrp="1" noChangeArrowheads="1"/>
          </p:cNvSpPr>
          <p:nvPr>
            <p:ph type="subTitle" idx="1"/>
          </p:nvPr>
        </p:nvSpPr>
        <p:spPr>
          <a:xfrm>
            <a:off x="457200" y="2514600"/>
            <a:ext cx="5486400" cy="2514600"/>
          </a:xfrm>
        </p:spPr>
        <p:txBody>
          <a:bodyPr/>
          <a:lstStyle/>
          <a:p>
            <a:pPr eaLnBrk="1" hangingPunct="1"/>
            <a:endParaRPr lang="en-US" sz="1400" dirty="0">
              <a:latin typeface="Calibri" charset="0"/>
            </a:endParaRPr>
          </a:p>
          <a:p>
            <a:pPr eaLnBrk="1" hangingPunct="1"/>
            <a:endParaRPr lang="en-US" sz="1400" dirty="0" smtClean="0">
              <a:latin typeface="Calibri" charset="0"/>
            </a:endParaRPr>
          </a:p>
          <a:p>
            <a:pPr eaLnBrk="1" hangingPunct="1"/>
            <a:r>
              <a:rPr lang="en-US" sz="1400" i="1" dirty="0" smtClean="0">
                <a:latin typeface="Calibri" charset="0"/>
              </a:rPr>
              <a:t>Elizabeth Hoy </a:t>
            </a:r>
            <a:r>
              <a:rPr lang="en-US" sz="1400" dirty="0" smtClean="0">
                <a:latin typeface="Calibri" charset="0"/>
              </a:rPr>
              <a:t>&amp;</a:t>
            </a:r>
            <a:r>
              <a:rPr lang="en-US" sz="1400" i="1" dirty="0" smtClean="0">
                <a:latin typeface="Calibri" charset="0"/>
              </a:rPr>
              <a:t> Peter Griffith</a:t>
            </a:r>
          </a:p>
          <a:p>
            <a:pPr eaLnBrk="1" hangingPunct="1"/>
            <a:r>
              <a:rPr lang="en-US" sz="1400" dirty="0" smtClean="0">
                <a:latin typeface="Calibri" charset="0"/>
              </a:rPr>
              <a:t>NASA Carbon Cycle &amp; Ecosystems </a:t>
            </a:r>
            <a:r>
              <a:rPr lang="en-US" sz="1400" dirty="0" smtClean="0">
                <a:latin typeface="Calibri" charset="0"/>
              </a:rPr>
              <a:t>Office</a:t>
            </a:r>
            <a:endParaRPr lang="en-US" sz="1400" dirty="0" smtClean="0">
              <a:latin typeface="Calibri" charset="0"/>
            </a:endParaRPr>
          </a:p>
          <a:p>
            <a:pPr eaLnBrk="1" hangingPunct="1"/>
            <a:r>
              <a:rPr lang="en-US" sz="1400" dirty="0" smtClean="0">
                <a:latin typeface="Calibri" charset="0"/>
              </a:rPr>
              <a:t>Goddard Space Flight Center</a:t>
            </a:r>
            <a:endParaRPr lang="en-US" sz="1400" dirty="0">
              <a:latin typeface="Calibri" charset="0"/>
            </a:endParaRPr>
          </a:p>
          <a:p>
            <a:pPr eaLnBrk="1" hangingPunct="1"/>
            <a:endParaRPr lang="en-US" sz="1400" dirty="0" smtClean="0">
              <a:latin typeface="Calibri" charset="0"/>
            </a:endParaRPr>
          </a:p>
          <a:p>
            <a:pPr eaLnBrk="1" hangingPunct="1"/>
            <a:r>
              <a:rPr lang="en-US" sz="1400" i="1" dirty="0" smtClean="0">
                <a:latin typeface="Calibri" charset="0"/>
              </a:rPr>
              <a:t>Alison Boyer, </a:t>
            </a:r>
            <a:r>
              <a:rPr lang="en-US" sz="1400" i="1" dirty="0" err="1" smtClean="0">
                <a:latin typeface="Calibri" charset="0"/>
              </a:rPr>
              <a:t>Debjani</a:t>
            </a:r>
            <a:r>
              <a:rPr lang="en-US" sz="1400" i="1" dirty="0" smtClean="0">
                <a:latin typeface="Calibri" charset="0"/>
              </a:rPr>
              <a:t> Deb,</a:t>
            </a:r>
            <a:r>
              <a:rPr lang="en-US" sz="1400" dirty="0" smtClean="0">
                <a:latin typeface="Calibri" charset="0"/>
              </a:rPr>
              <a:t> &amp; </a:t>
            </a:r>
            <a:r>
              <a:rPr lang="en-US" sz="1400" i="1" dirty="0" smtClean="0">
                <a:latin typeface="Calibri" charset="0"/>
              </a:rPr>
              <a:t>Suresh </a:t>
            </a:r>
            <a:r>
              <a:rPr lang="en-US" sz="1400" i="1" dirty="0" err="1" smtClean="0">
                <a:latin typeface="Calibri" charset="0"/>
              </a:rPr>
              <a:t>Vannan</a:t>
            </a:r>
            <a:endParaRPr lang="en-US" sz="1400" i="1" dirty="0" smtClean="0">
              <a:latin typeface="Calibri" charset="0"/>
            </a:endParaRPr>
          </a:p>
          <a:p>
            <a:pPr eaLnBrk="1" hangingPunct="1"/>
            <a:r>
              <a:rPr lang="en-US" sz="1400" dirty="0" smtClean="0">
                <a:latin typeface="Calibri" charset="0"/>
              </a:rPr>
              <a:t>ORNL </a:t>
            </a:r>
            <a:r>
              <a:rPr lang="en-US" sz="1400" dirty="0">
                <a:latin typeface="Calibri" charset="0"/>
              </a:rPr>
              <a:t>Distributed Active Archive Center </a:t>
            </a:r>
          </a:p>
          <a:p>
            <a:pPr eaLnBrk="1" hangingPunct="1"/>
            <a:r>
              <a:rPr lang="en-US" sz="1400" dirty="0" smtClean="0">
                <a:latin typeface="Calibri" charset="0"/>
              </a:rPr>
              <a:t>Oak </a:t>
            </a:r>
            <a:r>
              <a:rPr lang="en-US" sz="1400" dirty="0">
                <a:latin typeface="Calibri" charset="0"/>
              </a:rPr>
              <a:t>Ridge National Laboratory</a:t>
            </a:r>
          </a:p>
          <a:p>
            <a:pPr eaLnBrk="1" hangingPunct="1"/>
            <a:endParaRPr lang="en-US" sz="1000" dirty="0">
              <a:latin typeface="Calibri" charset="0"/>
            </a:endParaRPr>
          </a:p>
          <a:p>
            <a:pPr eaLnBrk="1" hangingPunct="1"/>
            <a:r>
              <a:rPr lang="en-US" sz="1400" dirty="0" smtClean="0">
                <a:latin typeface="Calibri" charset="0"/>
              </a:rPr>
              <a:t>January 24, 2018</a:t>
            </a:r>
            <a:endParaRPr lang="en-US" sz="1400" dirty="0">
              <a:latin typeface="Calibri" charset="0"/>
            </a:endParaRPr>
          </a:p>
        </p:txBody>
      </p:sp>
      <p:pic>
        <p:nvPicPr>
          <p:cNvPr id="8" name="Picture 7"/>
          <p:cNvPicPr>
            <a:picLocks noChangeAspect="1"/>
          </p:cNvPicPr>
          <p:nvPr/>
        </p:nvPicPr>
        <p:blipFill>
          <a:blip r:embed="rId3"/>
          <a:stretch>
            <a:fillRect/>
          </a:stretch>
        </p:blipFill>
        <p:spPr>
          <a:xfrm>
            <a:off x="1600200" y="5721350"/>
            <a:ext cx="965200" cy="965200"/>
          </a:xfrm>
          <a:prstGeom prst="rect">
            <a:avLst/>
          </a:prstGeom>
        </p:spPr>
      </p:pic>
      <p:pic>
        <p:nvPicPr>
          <p:cNvPr id="9" name="Picture 8"/>
          <p:cNvPicPr>
            <a:picLocks noChangeAspect="1"/>
          </p:cNvPicPr>
          <p:nvPr/>
        </p:nvPicPr>
        <p:blipFill>
          <a:blip r:embed="rId4"/>
          <a:stretch>
            <a:fillRect/>
          </a:stretch>
        </p:blipFill>
        <p:spPr>
          <a:xfrm>
            <a:off x="228600" y="5791200"/>
            <a:ext cx="994578" cy="825500"/>
          </a:xfrm>
          <a:prstGeom prst="rect">
            <a:avLst/>
          </a:prstGeom>
        </p:spPr>
      </p:pic>
      <p:pic>
        <p:nvPicPr>
          <p:cNvPr id="10" name="Picture 9"/>
          <p:cNvPicPr>
            <a:picLocks noChangeAspect="1"/>
          </p:cNvPicPr>
          <p:nvPr/>
        </p:nvPicPr>
        <p:blipFill>
          <a:blip r:embed="rId5"/>
          <a:stretch>
            <a:fillRect/>
          </a:stretch>
        </p:blipFill>
        <p:spPr>
          <a:xfrm>
            <a:off x="444285" y="204576"/>
            <a:ext cx="2832315" cy="1090824"/>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923049" y="5916478"/>
            <a:ext cx="1035971" cy="770072"/>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90"/>
                </a:solidFill>
              </a:rPr>
              <a:t>Gold Star Dataset</a:t>
            </a:r>
            <a:endParaRPr lang="en-US" dirty="0">
              <a:solidFill>
                <a:srgbClr val="000090"/>
              </a:solidFill>
            </a:endParaRPr>
          </a:p>
        </p:txBody>
      </p:sp>
      <p:sp>
        <p:nvSpPr>
          <p:cNvPr id="3" name="Content Placeholder 2"/>
          <p:cNvSpPr>
            <a:spLocks noGrp="1"/>
          </p:cNvSpPr>
          <p:nvPr>
            <p:ph idx="1"/>
          </p:nvPr>
        </p:nvSpPr>
        <p:spPr>
          <a:xfrm>
            <a:off x="990600" y="5638800"/>
            <a:ext cx="7772400" cy="487363"/>
          </a:xfrm>
        </p:spPr>
        <p:txBody>
          <a:bodyPr/>
          <a:lstStyle/>
          <a:p>
            <a:pPr marL="0" lvl="1" indent="0">
              <a:buNone/>
            </a:pPr>
            <a:r>
              <a:rPr lang="en-US" sz="1600" dirty="0" err="1"/>
              <a:t>Verbyla</a:t>
            </a:r>
            <a:r>
              <a:rPr lang="en-US" sz="1600" dirty="0"/>
              <a:t>, D. 2017. </a:t>
            </a:r>
            <a:r>
              <a:rPr lang="en-US" sz="1600" dirty="0" err="1"/>
              <a:t>ABoVE</a:t>
            </a:r>
            <a:r>
              <a:rPr lang="en-US" sz="1600" dirty="0"/>
              <a:t>: Last Day of Spring Snow, Alaska, USA, and Yukon Territory, Canada, 2000-2016. ORNL DAAC, Oak Ridge, Tennessee, USA. </a:t>
            </a:r>
            <a:r>
              <a:rPr lang="en-US" sz="1600" dirty="0">
                <a:hlinkClick r:id="rId2"/>
              </a:rPr>
              <a:t>https://</a:t>
            </a:r>
            <a:r>
              <a:rPr lang="en-US" sz="1600" dirty="0" smtClean="0">
                <a:hlinkClick r:id="rId2"/>
              </a:rPr>
              <a:t>doi.org/10.3334/ORNLDAAC/1528</a:t>
            </a:r>
            <a:endParaRPr lang="en-US" sz="1600" dirty="0" smtClean="0"/>
          </a:p>
          <a:p>
            <a:pPr marL="0" lvl="1" indent="0">
              <a:buNone/>
            </a:pPr>
            <a:endParaRPr lang="en-US" dirty="0"/>
          </a:p>
        </p:txBody>
      </p:sp>
      <p:sp>
        <p:nvSpPr>
          <p:cNvPr id="4" name="Slide Number Placeholder 3"/>
          <p:cNvSpPr>
            <a:spLocks noGrp="1"/>
          </p:cNvSpPr>
          <p:nvPr>
            <p:ph type="sldNum" sz="quarter" idx="10"/>
          </p:nvPr>
        </p:nvSpPr>
        <p:spPr/>
        <p:txBody>
          <a:bodyPr/>
          <a:lstStyle/>
          <a:p>
            <a:pPr>
              <a:defRPr/>
            </a:pPr>
            <a:fld id="{700D400F-40F2-DD42-85AA-DC6EC84B1DE8}" type="slidenum">
              <a:rPr lang="en-US" smtClean="0"/>
              <a:pPr>
                <a:defRPr/>
              </a:pPr>
              <a:t>10</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18" y="1312923"/>
            <a:ext cx="7116482" cy="4223190"/>
          </a:xfrm>
          <a:prstGeom prst="rect">
            <a:avLst/>
          </a:prstGeom>
          <a:ln>
            <a:noFill/>
          </a:ln>
          <a:effectLst>
            <a:outerShdw blurRad="292100" dist="139700" dir="2700000" algn="tl" rotWithShape="0">
              <a:srgbClr val="333333">
                <a:alpha val="65000"/>
              </a:srgbClr>
            </a:outerShdw>
          </a:effectLst>
        </p:spPr>
      </p:pic>
      <p:sp>
        <p:nvSpPr>
          <p:cNvPr id="6" name="5-Point Star 5"/>
          <p:cNvSpPr/>
          <p:nvPr/>
        </p:nvSpPr>
        <p:spPr bwMode="auto">
          <a:xfrm>
            <a:off x="7620000" y="123872"/>
            <a:ext cx="1219200" cy="1095328"/>
          </a:xfrm>
          <a:prstGeom prst="star5">
            <a:avLst/>
          </a:prstGeom>
          <a:solidFill>
            <a:srgbClr val="FFC000"/>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742950" marR="0" indent="-285750" algn="l" defTabSz="914400" rtl="0" eaLnBrk="1" fontAlgn="base" latinLnBrk="0" hangingPunct="1">
              <a:lnSpc>
                <a:spcPct val="100000"/>
              </a:lnSpc>
              <a:spcBef>
                <a:spcPct val="20000"/>
              </a:spcBef>
              <a:spcAft>
                <a:spcPct val="0"/>
              </a:spcAft>
              <a:buClrTx/>
              <a:buSzTx/>
              <a:buFontTx/>
              <a:buChar char="–"/>
              <a:tabLst/>
            </a:pPr>
            <a:endParaRPr kumimoji="0" lang="en-US" sz="2600" b="0" i="0" u="none" strike="noStrike" cap="none" normalizeH="0" baseline="0">
              <a:ln>
                <a:noFill/>
              </a:ln>
              <a:solidFill>
                <a:schemeClr val="tx1"/>
              </a:solidFill>
              <a:effectLst/>
              <a:latin typeface="Calibri" charset="0"/>
            </a:endParaRPr>
          </a:p>
        </p:txBody>
      </p:sp>
    </p:spTree>
    <p:extLst>
      <p:ext uri="{BB962C8B-B14F-4D97-AF65-F5344CB8AC3E}">
        <p14:creationId xmlns:p14="http://schemas.microsoft.com/office/powerpoint/2010/main" val="19059928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534400" cy="4678363"/>
          </a:xfrm>
        </p:spPr>
        <p:txBody>
          <a:bodyPr/>
          <a:lstStyle/>
          <a:p>
            <a:r>
              <a:rPr lang="en-US" sz="2200" dirty="0" smtClean="0"/>
              <a:t>Get credit for your effort </a:t>
            </a:r>
          </a:p>
          <a:p>
            <a:pPr lvl="1"/>
            <a:r>
              <a:rPr lang="en-US" sz="2200" dirty="0" smtClean="0"/>
              <a:t>Data citation</a:t>
            </a:r>
          </a:p>
          <a:p>
            <a:pPr lvl="1"/>
            <a:r>
              <a:rPr lang="en-US" sz="2200" dirty="0" smtClean="0"/>
              <a:t>Digital Object Identifier (DOI)</a:t>
            </a:r>
          </a:p>
          <a:p>
            <a:r>
              <a:rPr lang="en-US" sz="2200" dirty="0" smtClean="0"/>
              <a:t>Measure impact of data</a:t>
            </a:r>
          </a:p>
          <a:p>
            <a:pPr lvl="1"/>
            <a:r>
              <a:rPr lang="en-US" sz="2200" dirty="0" smtClean="0"/>
              <a:t>Citation statistics </a:t>
            </a:r>
          </a:p>
          <a:p>
            <a:pPr lvl="1"/>
            <a:r>
              <a:rPr lang="en-US" sz="2200" dirty="0" smtClean="0"/>
              <a:t>Download statistics</a:t>
            </a:r>
          </a:p>
        </p:txBody>
      </p:sp>
      <p:sp>
        <p:nvSpPr>
          <p:cNvPr id="4" name="Slide Number Placeholder 3"/>
          <p:cNvSpPr>
            <a:spLocks noGrp="1"/>
          </p:cNvSpPr>
          <p:nvPr>
            <p:ph type="sldNum" sz="quarter" idx="10"/>
          </p:nvPr>
        </p:nvSpPr>
        <p:spPr/>
        <p:txBody>
          <a:bodyPr/>
          <a:lstStyle/>
          <a:p>
            <a:pPr>
              <a:defRPr/>
            </a:pPr>
            <a:fld id="{700D400F-40F2-DD42-85AA-DC6EC84B1DE8}" type="slidenum">
              <a:rPr lang="en-US" smtClean="0"/>
              <a:pPr>
                <a:defRPr/>
              </a:pPr>
              <a:t>11</a:t>
            </a:fld>
            <a:endParaRPr lang="en-US"/>
          </a:p>
        </p:txBody>
      </p:sp>
      <p:sp>
        <p:nvSpPr>
          <p:cNvPr id="5" name="Title 1"/>
          <p:cNvSpPr>
            <a:spLocks noGrp="1"/>
          </p:cNvSpPr>
          <p:nvPr>
            <p:ph type="title"/>
          </p:nvPr>
        </p:nvSpPr>
        <p:spPr>
          <a:xfrm>
            <a:off x="457200" y="23138"/>
            <a:ext cx="8229600" cy="1143000"/>
          </a:xfrm>
        </p:spPr>
        <p:txBody>
          <a:bodyPr>
            <a:normAutofit/>
          </a:bodyPr>
          <a:lstStyle/>
          <a:p>
            <a:r>
              <a:rPr lang="en-US" sz="3200" dirty="0" smtClean="0">
                <a:solidFill>
                  <a:srgbClr val="000090"/>
                </a:solidFill>
              </a:rPr>
              <a:t>Benefits of Publishing Data</a:t>
            </a:r>
            <a:endParaRPr lang="en-US" sz="3200" dirty="0">
              <a:solidFill>
                <a:srgbClr val="000090"/>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800" y="1676400"/>
            <a:ext cx="3398520" cy="60960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5240" y="3200400"/>
            <a:ext cx="5029200" cy="33528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051565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7800"/>
            <a:ext cx="8534400" cy="4449763"/>
          </a:xfrm>
        </p:spPr>
        <p:txBody>
          <a:bodyPr/>
          <a:lstStyle/>
          <a:p>
            <a:r>
              <a:rPr lang="en-US" sz="2200" dirty="0" smtClean="0"/>
              <a:t>Get credit for your effort </a:t>
            </a:r>
          </a:p>
          <a:p>
            <a:pPr lvl="1"/>
            <a:r>
              <a:rPr lang="en-US" sz="2200" dirty="0" smtClean="0"/>
              <a:t>Data citation</a:t>
            </a:r>
          </a:p>
          <a:p>
            <a:pPr lvl="1"/>
            <a:r>
              <a:rPr lang="en-US" sz="2200" dirty="0" smtClean="0"/>
              <a:t>Digital Object Identifier (DOI)</a:t>
            </a:r>
          </a:p>
          <a:p>
            <a:r>
              <a:rPr lang="en-US" sz="2200" dirty="0" smtClean="0"/>
              <a:t>Measure impact of data</a:t>
            </a:r>
          </a:p>
          <a:p>
            <a:pPr lvl="1"/>
            <a:r>
              <a:rPr lang="en-US" sz="2200" dirty="0" smtClean="0"/>
              <a:t>Citation statistics </a:t>
            </a:r>
          </a:p>
          <a:p>
            <a:pPr lvl="1"/>
            <a:r>
              <a:rPr lang="en-US" sz="2200" dirty="0" smtClean="0"/>
              <a:t>Download statistics</a:t>
            </a:r>
          </a:p>
          <a:p>
            <a:r>
              <a:rPr lang="en-US" sz="2200" dirty="0"/>
              <a:t>Contribute to synthesis </a:t>
            </a:r>
            <a:r>
              <a:rPr lang="en-US" sz="2200" dirty="0" smtClean="0"/>
              <a:t>activities</a:t>
            </a:r>
          </a:p>
          <a:p>
            <a:r>
              <a:rPr lang="en-US" sz="2200" dirty="0" smtClean="0"/>
              <a:t>Leverage DAAC </a:t>
            </a:r>
            <a:r>
              <a:rPr lang="en-US" sz="2200" dirty="0" err="1" smtClean="0"/>
              <a:t>curation</a:t>
            </a:r>
            <a:r>
              <a:rPr lang="en-US" sz="2200" dirty="0" smtClean="0"/>
              <a:t> and data services</a:t>
            </a:r>
          </a:p>
          <a:p>
            <a:pPr lvl="1"/>
            <a:r>
              <a:rPr lang="en-US" sz="2200" dirty="0" smtClean="0"/>
              <a:t>Visualize</a:t>
            </a:r>
          </a:p>
          <a:p>
            <a:pPr lvl="1"/>
            <a:r>
              <a:rPr lang="en-US" sz="2200" dirty="0" smtClean="0"/>
              <a:t>Subset </a:t>
            </a:r>
          </a:p>
          <a:p>
            <a:pPr lvl="1"/>
            <a:r>
              <a:rPr lang="en-US" sz="2200" dirty="0" smtClean="0"/>
              <a:t>Access through </a:t>
            </a:r>
            <a:r>
              <a:rPr lang="en-US" sz="2200" dirty="0" err="1"/>
              <a:t>w</a:t>
            </a:r>
            <a:r>
              <a:rPr lang="en-US" sz="2200" dirty="0" err="1" smtClean="0"/>
              <a:t>ebservice</a:t>
            </a:r>
            <a:endParaRPr lang="en-US" sz="2200" dirty="0" smtClean="0"/>
          </a:p>
          <a:p>
            <a:r>
              <a:rPr lang="en-US" sz="2200" dirty="0" smtClean="0"/>
              <a:t>Increase access to Federally funded scientific research  </a:t>
            </a:r>
            <a:endParaRPr lang="en-US" sz="2200" dirty="0"/>
          </a:p>
        </p:txBody>
      </p:sp>
      <p:sp>
        <p:nvSpPr>
          <p:cNvPr id="4" name="Slide Number Placeholder 3"/>
          <p:cNvSpPr>
            <a:spLocks noGrp="1"/>
          </p:cNvSpPr>
          <p:nvPr>
            <p:ph type="sldNum" sz="quarter" idx="10"/>
          </p:nvPr>
        </p:nvSpPr>
        <p:spPr/>
        <p:txBody>
          <a:bodyPr/>
          <a:lstStyle/>
          <a:p>
            <a:pPr>
              <a:defRPr/>
            </a:pPr>
            <a:fld id="{700D400F-40F2-DD42-85AA-DC6EC84B1DE8}" type="slidenum">
              <a:rPr lang="en-US" smtClean="0"/>
              <a:pPr>
                <a:defRPr/>
              </a:pPr>
              <a:t>12</a:t>
            </a:fld>
            <a:endParaRPr lang="en-US"/>
          </a:p>
        </p:txBody>
      </p:sp>
      <p:sp>
        <p:nvSpPr>
          <p:cNvPr id="5" name="Title 1"/>
          <p:cNvSpPr>
            <a:spLocks noGrp="1"/>
          </p:cNvSpPr>
          <p:nvPr>
            <p:ph type="title"/>
          </p:nvPr>
        </p:nvSpPr>
        <p:spPr>
          <a:xfrm>
            <a:off x="457200" y="23138"/>
            <a:ext cx="8229600" cy="1143000"/>
          </a:xfrm>
        </p:spPr>
        <p:txBody>
          <a:bodyPr>
            <a:normAutofit/>
          </a:bodyPr>
          <a:lstStyle/>
          <a:p>
            <a:r>
              <a:rPr lang="en-US" sz="3200" dirty="0" smtClean="0">
                <a:solidFill>
                  <a:srgbClr val="000090"/>
                </a:solidFill>
              </a:rPr>
              <a:t>Benefits of Publishing Data</a:t>
            </a:r>
            <a:endParaRPr lang="en-US" sz="3200" dirty="0">
              <a:solidFill>
                <a:srgbClr val="000090"/>
              </a:solidFill>
            </a:endParaRPr>
          </a:p>
        </p:txBody>
      </p:sp>
      <p:sp>
        <p:nvSpPr>
          <p:cNvPr id="7" name="Rectangle 6"/>
          <p:cNvSpPr/>
          <p:nvPr/>
        </p:nvSpPr>
        <p:spPr>
          <a:xfrm>
            <a:off x="5486400" y="3867090"/>
            <a:ext cx="3276600" cy="246221"/>
          </a:xfrm>
          <a:prstGeom prst="rect">
            <a:avLst/>
          </a:prstGeom>
        </p:spPr>
        <p:txBody>
          <a:bodyPr wrap="square">
            <a:spAutoFit/>
          </a:bodyPr>
          <a:lstStyle/>
          <a:p>
            <a:r>
              <a:rPr lang="en-US" sz="500" dirty="0"/>
              <a:t>By Roche </a:t>
            </a:r>
            <a:r>
              <a:rPr lang="en-US" sz="500" dirty="0" smtClean="0"/>
              <a:t>DG et </a:t>
            </a:r>
            <a:r>
              <a:rPr lang="en-US" sz="500" dirty="0"/>
              <a:t>al. (2014) Troubleshooting Public Data Archiving: Suggestions to Increase Participation. </a:t>
            </a:r>
            <a:r>
              <a:rPr lang="en-US" sz="500" dirty="0" err="1"/>
              <a:t>PLoS</a:t>
            </a:r>
            <a:r>
              <a:rPr lang="en-US" sz="500" dirty="0"/>
              <a:t> </a:t>
            </a:r>
            <a:r>
              <a:rPr lang="en-US" sz="500" dirty="0" err="1"/>
              <a:t>Biol</a:t>
            </a:r>
            <a:r>
              <a:rPr lang="en-US" sz="500" dirty="0"/>
              <a:t> 12(1): e1001779. doi:10.1371/journal.pbio.</a:t>
            </a:r>
            <a:r>
              <a:rPr lang="en-US" sz="500" dirty="0" smtClean="0"/>
              <a:t>1001779  </a:t>
            </a:r>
            <a:endParaRPr lang="en-US" sz="5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562600" y="1307177"/>
            <a:ext cx="3276509" cy="2514600"/>
          </a:xfrm>
          <a:prstGeom prst="rect">
            <a:avLst/>
          </a:prstGeom>
        </p:spPr>
      </p:pic>
    </p:spTree>
    <p:extLst>
      <p:ext uri="{BB962C8B-B14F-4D97-AF65-F5344CB8AC3E}">
        <p14:creationId xmlns:p14="http://schemas.microsoft.com/office/powerpoint/2010/main" val="6150136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90"/>
                </a:solidFill>
              </a:rPr>
              <a:t>Data Life Cycle for </a:t>
            </a:r>
            <a:r>
              <a:rPr lang="en-US" dirty="0" err="1" smtClean="0">
                <a:solidFill>
                  <a:srgbClr val="000090"/>
                </a:solidFill>
              </a:rPr>
              <a:t>ABoVE</a:t>
            </a:r>
            <a:endParaRPr lang="en-US" dirty="0">
              <a:solidFill>
                <a:srgbClr val="000090"/>
              </a:solidFill>
            </a:endParaRPr>
          </a:p>
        </p:txBody>
      </p:sp>
      <p:sp>
        <p:nvSpPr>
          <p:cNvPr id="4" name="Slide Number Placeholder 3"/>
          <p:cNvSpPr>
            <a:spLocks noGrp="1"/>
          </p:cNvSpPr>
          <p:nvPr>
            <p:ph type="sldNum" sz="quarter" idx="10"/>
          </p:nvPr>
        </p:nvSpPr>
        <p:spPr/>
        <p:txBody>
          <a:bodyPr/>
          <a:lstStyle/>
          <a:p>
            <a:pPr>
              <a:defRPr/>
            </a:pPr>
            <a:fld id="{700D400F-40F2-DD42-85AA-DC6EC84B1DE8}" type="slidenum">
              <a:rPr lang="en-US" smtClean="0"/>
              <a:pPr>
                <a:defRPr/>
              </a:pPr>
              <a:t>13</a:t>
            </a:fld>
            <a:endParaRPr lang="en-US"/>
          </a:p>
        </p:txBody>
      </p:sp>
      <p:grpSp>
        <p:nvGrpSpPr>
          <p:cNvPr id="5" name="Group 35"/>
          <p:cNvGrpSpPr>
            <a:grpSpLocks/>
          </p:cNvGrpSpPr>
          <p:nvPr/>
        </p:nvGrpSpPr>
        <p:grpSpPr bwMode="auto">
          <a:xfrm>
            <a:off x="3158729" y="1739504"/>
            <a:ext cx="2782490" cy="2788444"/>
            <a:chOff x="2687135" y="887754"/>
            <a:chExt cx="3709802" cy="3717811"/>
          </a:xfrm>
        </p:grpSpPr>
        <p:sp>
          <p:nvSpPr>
            <p:cNvPr id="6" name="Block Arc 5"/>
            <p:cNvSpPr/>
            <p:nvPr/>
          </p:nvSpPr>
          <p:spPr bwMode="auto">
            <a:xfrm rot="3739939">
              <a:off x="2686305" y="894933"/>
              <a:ext cx="3714636" cy="3706627"/>
            </a:xfrm>
            <a:prstGeom prst="blockArc">
              <a:avLst>
                <a:gd name="adj1" fmla="val 10525495"/>
                <a:gd name="adj2" fmla="val 21187469"/>
                <a:gd name="adj3" fmla="val 15605"/>
              </a:avLst>
            </a:prstGeom>
            <a:solidFill>
              <a:srgbClr val="87B2ED"/>
            </a:solidFill>
            <a:ln w="9525" cap="flat" cmpd="sng" algn="ctr">
              <a:solidFill>
                <a:schemeClr val="tx1"/>
              </a:solidFill>
              <a:prstDash val="solid"/>
              <a:round/>
              <a:headEnd type="none" w="med" len="med"/>
              <a:tailEnd type="none" w="med" len="med"/>
            </a:ln>
            <a:effectLst/>
          </p:spPr>
          <p:txBody>
            <a:bodyPr/>
            <a:lstStyle/>
            <a:p>
              <a:pPr>
                <a:defRPr/>
              </a:pPr>
              <a:endParaRPr lang="en-US" sz="675" dirty="0">
                <a:solidFill>
                  <a:prstClr val="black"/>
                </a:solidFill>
                <a:latin typeface="55 Helvetica Roman" pitchFamily="1" charset="-52"/>
                <a:ea typeface="MS PGothic" charset="0"/>
                <a:cs typeface="MS PGothic" charset="0"/>
              </a:endParaRPr>
            </a:p>
          </p:txBody>
        </p:sp>
        <p:sp>
          <p:nvSpPr>
            <p:cNvPr id="7" name="Block Arc 6"/>
            <p:cNvSpPr/>
            <p:nvPr/>
          </p:nvSpPr>
          <p:spPr bwMode="auto">
            <a:xfrm rot="14700458">
              <a:off x="2683131" y="891758"/>
              <a:ext cx="3714636" cy="3706627"/>
            </a:xfrm>
            <a:prstGeom prst="blockArc">
              <a:avLst>
                <a:gd name="adj1" fmla="val 14204141"/>
                <a:gd name="adj2" fmla="val 21187469"/>
                <a:gd name="adj3" fmla="val 15605"/>
              </a:avLst>
            </a:prstGeom>
            <a:solidFill>
              <a:srgbClr val="CCFFCC"/>
            </a:solidFill>
            <a:ln w="9525" cap="flat" cmpd="sng" algn="ctr">
              <a:solidFill>
                <a:schemeClr val="tx1"/>
              </a:solidFill>
              <a:prstDash val="solid"/>
              <a:round/>
              <a:headEnd type="none" w="med" len="med"/>
              <a:tailEnd type="none" w="med" len="med"/>
            </a:ln>
            <a:effectLst/>
          </p:spPr>
          <p:txBody>
            <a:bodyPr/>
            <a:lstStyle/>
            <a:p>
              <a:pPr>
                <a:defRPr/>
              </a:pPr>
              <a:endParaRPr lang="en-US" sz="675" dirty="0">
                <a:solidFill>
                  <a:prstClr val="black"/>
                </a:solidFill>
                <a:latin typeface="55 Helvetica Roman" pitchFamily="1" charset="-52"/>
                <a:ea typeface="MS PGothic" charset="0"/>
                <a:cs typeface="MS PGothic" charset="0"/>
              </a:endParaRPr>
            </a:p>
          </p:txBody>
        </p:sp>
      </p:grpSp>
      <p:sp>
        <p:nvSpPr>
          <p:cNvPr id="8" name="Rounded Rectangle 7"/>
          <p:cNvSpPr/>
          <p:nvPr/>
        </p:nvSpPr>
        <p:spPr bwMode="auto">
          <a:xfrm>
            <a:off x="4218385" y="1720454"/>
            <a:ext cx="765572" cy="354806"/>
          </a:xfrm>
          <a:prstGeom prst="round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anchor="ctr"/>
          <a:lstStyle/>
          <a:p>
            <a:pPr algn="ctr">
              <a:defRPr/>
            </a:pPr>
            <a:r>
              <a:rPr lang="en-US" sz="1050" dirty="0">
                <a:solidFill>
                  <a:prstClr val="black"/>
                </a:solidFill>
                <a:latin typeface="Times New Roman"/>
                <a:ea typeface="MS PGothic" charset="0"/>
                <a:cs typeface="Times New Roman"/>
              </a:rPr>
              <a:t>Plan</a:t>
            </a:r>
          </a:p>
        </p:txBody>
      </p:sp>
      <p:sp>
        <p:nvSpPr>
          <p:cNvPr id="9" name="Rounded Rectangle 8"/>
          <p:cNvSpPr/>
          <p:nvPr/>
        </p:nvSpPr>
        <p:spPr bwMode="auto">
          <a:xfrm>
            <a:off x="5351860" y="2239567"/>
            <a:ext cx="765572" cy="354806"/>
          </a:xfrm>
          <a:prstGeom prst="round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anchor="ctr"/>
          <a:lstStyle/>
          <a:p>
            <a:pPr algn="ctr">
              <a:defRPr/>
            </a:pPr>
            <a:r>
              <a:rPr lang="en-US" sz="1050" dirty="0">
                <a:solidFill>
                  <a:prstClr val="black"/>
                </a:solidFill>
                <a:latin typeface="Times New Roman"/>
                <a:ea typeface="MS PGothic" charset="0"/>
                <a:cs typeface="Times New Roman"/>
              </a:rPr>
              <a:t>Collect</a:t>
            </a:r>
          </a:p>
        </p:txBody>
      </p:sp>
      <p:sp>
        <p:nvSpPr>
          <p:cNvPr id="10" name="Rounded Rectangle 9"/>
          <p:cNvSpPr/>
          <p:nvPr/>
        </p:nvSpPr>
        <p:spPr bwMode="auto">
          <a:xfrm>
            <a:off x="5543551" y="2950369"/>
            <a:ext cx="765572" cy="354806"/>
          </a:xfrm>
          <a:prstGeom prst="round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anchor="ctr"/>
          <a:lstStyle/>
          <a:p>
            <a:pPr algn="ctr">
              <a:defRPr/>
            </a:pPr>
            <a:r>
              <a:rPr lang="en-US" sz="1050" dirty="0">
                <a:solidFill>
                  <a:prstClr val="black"/>
                </a:solidFill>
                <a:latin typeface="Times New Roman"/>
                <a:ea typeface="MS PGothic" charset="0"/>
                <a:cs typeface="Times New Roman"/>
              </a:rPr>
              <a:t>QA/QC</a:t>
            </a:r>
          </a:p>
        </p:txBody>
      </p:sp>
      <p:sp>
        <p:nvSpPr>
          <p:cNvPr id="11" name="Rounded Rectangle 10"/>
          <p:cNvSpPr/>
          <p:nvPr/>
        </p:nvSpPr>
        <p:spPr bwMode="auto">
          <a:xfrm>
            <a:off x="5360194" y="3661173"/>
            <a:ext cx="765572" cy="354806"/>
          </a:xfrm>
          <a:prstGeom prst="round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anchor="ctr"/>
          <a:lstStyle/>
          <a:p>
            <a:pPr algn="ctr">
              <a:defRPr/>
            </a:pPr>
            <a:r>
              <a:rPr lang="en-US" sz="1050" dirty="0">
                <a:solidFill>
                  <a:prstClr val="black"/>
                </a:solidFill>
                <a:latin typeface="Times New Roman"/>
                <a:ea typeface="MS PGothic" charset="0"/>
                <a:cs typeface="Times New Roman"/>
              </a:rPr>
              <a:t>Analyze</a:t>
            </a:r>
          </a:p>
        </p:txBody>
      </p:sp>
      <p:sp>
        <p:nvSpPr>
          <p:cNvPr id="12" name="Rounded Rectangle 11"/>
          <p:cNvSpPr/>
          <p:nvPr/>
        </p:nvSpPr>
        <p:spPr bwMode="auto">
          <a:xfrm>
            <a:off x="4825603" y="4204098"/>
            <a:ext cx="765572" cy="354806"/>
          </a:xfrm>
          <a:prstGeom prst="round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anchor="ctr"/>
          <a:lstStyle/>
          <a:p>
            <a:pPr algn="ctr">
              <a:defRPr/>
            </a:pPr>
            <a:r>
              <a:rPr lang="en-US" sz="1050" dirty="0">
                <a:solidFill>
                  <a:prstClr val="black"/>
                </a:solidFill>
                <a:latin typeface="Times New Roman"/>
                <a:ea typeface="MS PGothic" charset="0"/>
                <a:cs typeface="Times New Roman"/>
              </a:rPr>
              <a:t>Describe</a:t>
            </a:r>
          </a:p>
        </p:txBody>
      </p:sp>
      <p:sp>
        <p:nvSpPr>
          <p:cNvPr id="13" name="Rounded Rectangle 12"/>
          <p:cNvSpPr/>
          <p:nvPr/>
        </p:nvSpPr>
        <p:spPr bwMode="auto">
          <a:xfrm>
            <a:off x="3781426" y="4204098"/>
            <a:ext cx="765572" cy="354806"/>
          </a:xfrm>
          <a:prstGeom prst="round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anchor="ctr"/>
          <a:lstStyle/>
          <a:p>
            <a:pPr algn="ctr">
              <a:defRPr/>
            </a:pPr>
            <a:r>
              <a:rPr lang="en-US" sz="1050" dirty="0">
                <a:solidFill>
                  <a:prstClr val="black"/>
                </a:solidFill>
                <a:latin typeface="Times New Roman"/>
                <a:ea typeface="MS PGothic" charset="0"/>
                <a:cs typeface="Times New Roman"/>
              </a:rPr>
              <a:t>Publish</a:t>
            </a:r>
          </a:p>
          <a:p>
            <a:pPr algn="ctr">
              <a:defRPr/>
            </a:pPr>
            <a:r>
              <a:rPr lang="en-US" sz="1050" dirty="0">
                <a:solidFill>
                  <a:prstClr val="black"/>
                </a:solidFill>
                <a:latin typeface="Times New Roman"/>
                <a:ea typeface="MS PGothic" charset="0"/>
                <a:cs typeface="Times New Roman"/>
              </a:rPr>
              <a:t>Archive</a:t>
            </a:r>
          </a:p>
        </p:txBody>
      </p:sp>
      <p:sp>
        <p:nvSpPr>
          <p:cNvPr id="14" name="Rounded Rectangle 13"/>
          <p:cNvSpPr/>
          <p:nvPr/>
        </p:nvSpPr>
        <p:spPr bwMode="auto">
          <a:xfrm>
            <a:off x="3001566" y="3656410"/>
            <a:ext cx="765572" cy="354806"/>
          </a:xfrm>
          <a:prstGeom prst="round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anchor="ctr"/>
          <a:lstStyle/>
          <a:p>
            <a:pPr algn="ctr">
              <a:defRPr/>
            </a:pPr>
            <a:r>
              <a:rPr lang="en-US" sz="1050" dirty="0">
                <a:solidFill>
                  <a:prstClr val="black"/>
                </a:solidFill>
                <a:latin typeface="Times New Roman"/>
                <a:ea typeface="MS PGothic" charset="0"/>
                <a:cs typeface="Times New Roman"/>
              </a:rPr>
              <a:t>Discover</a:t>
            </a:r>
          </a:p>
        </p:txBody>
      </p:sp>
      <p:sp>
        <p:nvSpPr>
          <p:cNvPr id="15" name="Rounded Rectangle 14"/>
          <p:cNvSpPr/>
          <p:nvPr/>
        </p:nvSpPr>
        <p:spPr bwMode="auto">
          <a:xfrm>
            <a:off x="2846785" y="2949179"/>
            <a:ext cx="765572" cy="354806"/>
          </a:xfrm>
          <a:prstGeom prst="round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anchor="ctr"/>
          <a:lstStyle/>
          <a:p>
            <a:pPr algn="ctr">
              <a:defRPr/>
            </a:pPr>
            <a:r>
              <a:rPr lang="en-US" sz="1050" dirty="0">
                <a:solidFill>
                  <a:prstClr val="black"/>
                </a:solidFill>
                <a:latin typeface="Times New Roman"/>
                <a:ea typeface="MS PGothic" charset="0"/>
                <a:cs typeface="Times New Roman"/>
              </a:rPr>
              <a:t>Integrate</a:t>
            </a:r>
          </a:p>
        </p:txBody>
      </p:sp>
      <p:sp>
        <p:nvSpPr>
          <p:cNvPr id="16" name="Rounded Rectangle 15"/>
          <p:cNvSpPr/>
          <p:nvPr/>
        </p:nvSpPr>
        <p:spPr bwMode="auto">
          <a:xfrm>
            <a:off x="3049191" y="2239567"/>
            <a:ext cx="765572" cy="354806"/>
          </a:xfrm>
          <a:prstGeom prst="round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anchor="ctr"/>
          <a:lstStyle/>
          <a:p>
            <a:pPr algn="ctr">
              <a:defRPr/>
            </a:pPr>
            <a:r>
              <a:rPr lang="en-US" sz="1050" dirty="0">
                <a:solidFill>
                  <a:prstClr val="black"/>
                </a:solidFill>
                <a:latin typeface="Times New Roman"/>
                <a:ea typeface="MS PGothic" charset="0"/>
                <a:cs typeface="Times New Roman"/>
              </a:rPr>
              <a:t>Analyze</a:t>
            </a:r>
          </a:p>
        </p:txBody>
      </p:sp>
      <p:cxnSp>
        <p:nvCxnSpPr>
          <p:cNvPr id="17" name="Straight Arrow Connector 22"/>
          <p:cNvCxnSpPr>
            <a:cxnSpLocks noChangeShapeType="1"/>
          </p:cNvCxnSpPr>
          <p:nvPr/>
        </p:nvCxnSpPr>
        <p:spPr bwMode="auto">
          <a:xfrm>
            <a:off x="5095875" y="2084785"/>
            <a:ext cx="216694" cy="125015"/>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cxnSp>
        <p:nvCxnSpPr>
          <p:cNvPr id="18" name="Straight Arrow Connector 23"/>
          <p:cNvCxnSpPr>
            <a:cxnSpLocks noChangeShapeType="1"/>
          </p:cNvCxnSpPr>
          <p:nvPr/>
        </p:nvCxnSpPr>
        <p:spPr bwMode="auto">
          <a:xfrm>
            <a:off x="5626894" y="2641998"/>
            <a:ext cx="86916" cy="253603"/>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cxnSp>
        <p:nvCxnSpPr>
          <p:cNvPr id="19" name="Straight Arrow Connector 26"/>
          <p:cNvCxnSpPr>
            <a:cxnSpLocks noChangeShapeType="1"/>
          </p:cNvCxnSpPr>
          <p:nvPr/>
        </p:nvCxnSpPr>
        <p:spPr bwMode="auto">
          <a:xfrm flipH="1">
            <a:off x="5680472" y="3357563"/>
            <a:ext cx="85725" cy="264319"/>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cxnSp>
        <p:nvCxnSpPr>
          <p:cNvPr id="20" name="Straight Arrow Connector 28"/>
          <p:cNvCxnSpPr>
            <a:cxnSpLocks noChangeShapeType="1"/>
          </p:cNvCxnSpPr>
          <p:nvPr/>
        </p:nvCxnSpPr>
        <p:spPr bwMode="auto">
          <a:xfrm flipH="1">
            <a:off x="5061347" y="3956448"/>
            <a:ext cx="251222" cy="225028"/>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cxnSp>
        <p:nvCxnSpPr>
          <p:cNvPr id="21" name="Straight Arrow Connector 31"/>
          <p:cNvCxnSpPr>
            <a:cxnSpLocks noChangeShapeType="1"/>
          </p:cNvCxnSpPr>
          <p:nvPr/>
        </p:nvCxnSpPr>
        <p:spPr bwMode="auto">
          <a:xfrm flipH="1">
            <a:off x="4587479" y="4358879"/>
            <a:ext cx="196453" cy="9525"/>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cxnSp>
        <p:nvCxnSpPr>
          <p:cNvPr id="22" name="Straight Arrow Connector 34"/>
          <p:cNvCxnSpPr>
            <a:cxnSpLocks noChangeShapeType="1"/>
          </p:cNvCxnSpPr>
          <p:nvPr/>
        </p:nvCxnSpPr>
        <p:spPr bwMode="auto">
          <a:xfrm flipH="1" flipV="1">
            <a:off x="3806429" y="3955257"/>
            <a:ext cx="234553" cy="178594"/>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cxnSp>
        <p:nvCxnSpPr>
          <p:cNvPr id="23" name="Straight Arrow Connector 37"/>
          <p:cNvCxnSpPr>
            <a:cxnSpLocks noChangeShapeType="1"/>
          </p:cNvCxnSpPr>
          <p:nvPr/>
        </p:nvCxnSpPr>
        <p:spPr bwMode="auto">
          <a:xfrm flipH="1" flipV="1">
            <a:off x="3402807" y="3350419"/>
            <a:ext cx="113110" cy="234554"/>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cxnSp>
        <p:nvCxnSpPr>
          <p:cNvPr id="24" name="Straight Arrow Connector 40"/>
          <p:cNvCxnSpPr>
            <a:cxnSpLocks noChangeShapeType="1"/>
          </p:cNvCxnSpPr>
          <p:nvPr/>
        </p:nvCxnSpPr>
        <p:spPr bwMode="auto">
          <a:xfrm flipV="1">
            <a:off x="3411141" y="2632473"/>
            <a:ext cx="89297" cy="250031"/>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cxnSp>
        <p:nvCxnSpPr>
          <p:cNvPr id="25" name="Straight Arrow Connector 43"/>
          <p:cNvCxnSpPr>
            <a:cxnSpLocks noChangeShapeType="1"/>
          </p:cNvCxnSpPr>
          <p:nvPr/>
        </p:nvCxnSpPr>
        <p:spPr bwMode="auto">
          <a:xfrm flipV="1">
            <a:off x="3936207" y="2026444"/>
            <a:ext cx="241697" cy="161925"/>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sp>
        <p:nvSpPr>
          <p:cNvPr id="26" name="TextBox 46"/>
          <p:cNvSpPr txBox="1">
            <a:spLocks noChangeArrowheads="1"/>
          </p:cNvSpPr>
          <p:nvPr/>
        </p:nvSpPr>
        <p:spPr bwMode="auto">
          <a:xfrm>
            <a:off x="4249153" y="1364457"/>
            <a:ext cx="82266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charset="0"/>
                <a:ea typeface="MS PGothic" charset="-128"/>
              </a:defRPr>
            </a:lvl1pPr>
            <a:lvl2pPr marL="742950" indent="-285750">
              <a:spcBef>
                <a:spcPct val="20000"/>
              </a:spcBef>
              <a:buFont typeface="Arial" charset="0"/>
              <a:buChar char="–"/>
              <a:defRPr sz="2800">
                <a:solidFill>
                  <a:schemeClr val="tx1"/>
                </a:solidFill>
                <a:latin typeface="Calibri" charset="0"/>
                <a:ea typeface="MS PGothic" charset="-128"/>
              </a:defRPr>
            </a:lvl2pPr>
            <a:lvl3pPr marL="1143000" indent="-228600">
              <a:spcBef>
                <a:spcPct val="20000"/>
              </a:spcBef>
              <a:buFont typeface="Arial" charset="0"/>
              <a:buChar char="•"/>
              <a:defRPr sz="2400">
                <a:solidFill>
                  <a:schemeClr val="tx1"/>
                </a:solidFill>
                <a:latin typeface="Calibri" charset="0"/>
                <a:ea typeface="MS PGothic" charset="-128"/>
              </a:defRPr>
            </a:lvl3pPr>
            <a:lvl4pPr marL="1600200" indent="-228600">
              <a:spcBef>
                <a:spcPct val="20000"/>
              </a:spcBef>
              <a:buFont typeface="Arial" charset="0"/>
              <a:buChar char="–"/>
              <a:defRPr sz="2000">
                <a:solidFill>
                  <a:schemeClr val="tx1"/>
                </a:solidFill>
                <a:latin typeface="Calibri" charset="0"/>
                <a:ea typeface="MS PGothic" charset="-128"/>
              </a:defRPr>
            </a:lvl4pPr>
            <a:lvl5pPr marL="2057400" indent="-228600">
              <a:spcBef>
                <a:spcPct val="20000"/>
              </a:spcBef>
              <a:buFont typeface="Arial" charset="0"/>
              <a:buChar char="»"/>
              <a:defRPr sz="2000">
                <a:solidFill>
                  <a:schemeClr val="tx1"/>
                </a:solidFill>
                <a:latin typeface="Calibri" charset="0"/>
                <a:ea typeface="MS PGothic"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9pPr>
          </a:lstStyle>
          <a:p>
            <a:pPr eaLnBrk="1" hangingPunct="1">
              <a:spcBef>
                <a:spcPct val="0"/>
              </a:spcBef>
              <a:buFontTx/>
              <a:buNone/>
            </a:pPr>
            <a:r>
              <a:rPr lang="en-US" altLang="en-US" sz="1050">
                <a:solidFill>
                  <a:srgbClr val="000000"/>
                </a:solidFill>
                <a:latin typeface="Times New Roman" charset="0"/>
                <a:ea typeface="ＭＳ Ｐゴシック" charset="-128"/>
              </a:rPr>
              <a:t>CCE Office</a:t>
            </a:r>
          </a:p>
          <a:p>
            <a:pPr eaLnBrk="1" hangingPunct="1">
              <a:spcBef>
                <a:spcPct val="0"/>
              </a:spcBef>
              <a:buFontTx/>
              <a:buNone/>
            </a:pPr>
            <a:r>
              <a:rPr lang="en-US" altLang="en-US" sz="1050">
                <a:solidFill>
                  <a:srgbClr val="000000"/>
                </a:solidFill>
                <a:latin typeface="Times New Roman" charset="0"/>
                <a:ea typeface="ＭＳ Ｐゴシック" charset="-128"/>
              </a:rPr>
              <a:t>NASA HQ</a:t>
            </a:r>
          </a:p>
        </p:txBody>
      </p:sp>
      <p:sp>
        <p:nvSpPr>
          <p:cNvPr id="27" name="TextBox 47"/>
          <p:cNvSpPr txBox="1">
            <a:spLocks noChangeArrowheads="1"/>
          </p:cNvSpPr>
          <p:nvPr/>
        </p:nvSpPr>
        <p:spPr bwMode="auto">
          <a:xfrm>
            <a:off x="5021469" y="1535906"/>
            <a:ext cx="120898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charset="0"/>
                <a:ea typeface="MS PGothic" charset="-128"/>
              </a:defRPr>
            </a:lvl1pPr>
            <a:lvl2pPr marL="742950" indent="-285750">
              <a:spcBef>
                <a:spcPct val="20000"/>
              </a:spcBef>
              <a:buFont typeface="Arial" charset="0"/>
              <a:buChar char="–"/>
              <a:defRPr sz="2800">
                <a:solidFill>
                  <a:schemeClr val="tx1"/>
                </a:solidFill>
                <a:latin typeface="Calibri" charset="0"/>
                <a:ea typeface="MS PGothic" charset="-128"/>
              </a:defRPr>
            </a:lvl2pPr>
            <a:lvl3pPr marL="1143000" indent="-228600">
              <a:spcBef>
                <a:spcPct val="20000"/>
              </a:spcBef>
              <a:buFont typeface="Arial" charset="0"/>
              <a:buChar char="•"/>
              <a:defRPr sz="2400">
                <a:solidFill>
                  <a:schemeClr val="tx1"/>
                </a:solidFill>
                <a:latin typeface="Calibri" charset="0"/>
                <a:ea typeface="MS PGothic" charset="-128"/>
              </a:defRPr>
            </a:lvl3pPr>
            <a:lvl4pPr marL="1600200" indent="-228600">
              <a:spcBef>
                <a:spcPct val="20000"/>
              </a:spcBef>
              <a:buFont typeface="Arial" charset="0"/>
              <a:buChar char="–"/>
              <a:defRPr sz="2000">
                <a:solidFill>
                  <a:schemeClr val="tx1"/>
                </a:solidFill>
                <a:latin typeface="Calibri" charset="0"/>
                <a:ea typeface="MS PGothic" charset="-128"/>
              </a:defRPr>
            </a:lvl4pPr>
            <a:lvl5pPr marL="2057400" indent="-228600">
              <a:spcBef>
                <a:spcPct val="20000"/>
              </a:spcBef>
              <a:buFont typeface="Arial" charset="0"/>
              <a:buChar char="»"/>
              <a:defRPr sz="2000">
                <a:solidFill>
                  <a:schemeClr val="tx1"/>
                </a:solidFill>
                <a:latin typeface="Calibri" charset="0"/>
                <a:ea typeface="MS PGothic"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9pPr>
          </a:lstStyle>
          <a:p>
            <a:pPr eaLnBrk="1" hangingPunct="1">
              <a:spcBef>
                <a:spcPct val="0"/>
              </a:spcBef>
              <a:buFontTx/>
              <a:buNone/>
            </a:pPr>
            <a:r>
              <a:rPr lang="en-US" altLang="en-US" sz="1050">
                <a:solidFill>
                  <a:srgbClr val="000000"/>
                </a:solidFill>
                <a:latin typeface="Times New Roman" charset="0"/>
                <a:ea typeface="ＭＳ Ｐゴシック" charset="-128"/>
              </a:rPr>
              <a:t>Calls for Proposals</a:t>
            </a:r>
          </a:p>
        </p:txBody>
      </p:sp>
      <p:sp>
        <p:nvSpPr>
          <p:cNvPr id="28" name="TextBox 49"/>
          <p:cNvSpPr txBox="1">
            <a:spLocks noChangeArrowheads="1"/>
          </p:cNvSpPr>
          <p:nvPr/>
        </p:nvSpPr>
        <p:spPr bwMode="auto">
          <a:xfrm>
            <a:off x="5350330" y="1770460"/>
            <a:ext cx="237597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charset="0"/>
                <a:ea typeface="MS PGothic" charset="-128"/>
              </a:defRPr>
            </a:lvl1pPr>
            <a:lvl2pPr marL="742950" indent="-285750">
              <a:spcBef>
                <a:spcPct val="20000"/>
              </a:spcBef>
              <a:buFont typeface="Arial" charset="0"/>
              <a:buChar char="–"/>
              <a:defRPr sz="2800">
                <a:solidFill>
                  <a:schemeClr val="tx1"/>
                </a:solidFill>
                <a:latin typeface="Calibri" charset="0"/>
                <a:ea typeface="MS PGothic" charset="-128"/>
              </a:defRPr>
            </a:lvl2pPr>
            <a:lvl3pPr marL="1143000" indent="-228600">
              <a:spcBef>
                <a:spcPct val="20000"/>
              </a:spcBef>
              <a:buFont typeface="Arial" charset="0"/>
              <a:buChar char="•"/>
              <a:defRPr sz="2400">
                <a:solidFill>
                  <a:schemeClr val="tx1"/>
                </a:solidFill>
                <a:latin typeface="Calibri" charset="0"/>
                <a:ea typeface="MS PGothic" charset="-128"/>
              </a:defRPr>
            </a:lvl3pPr>
            <a:lvl4pPr marL="1600200" indent="-228600">
              <a:spcBef>
                <a:spcPct val="20000"/>
              </a:spcBef>
              <a:buFont typeface="Arial" charset="0"/>
              <a:buChar char="–"/>
              <a:defRPr sz="2000">
                <a:solidFill>
                  <a:schemeClr val="tx1"/>
                </a:solidFill>
                <a:latin typeface="Calibri" charset="0"/>
                <a:ea typeface="MS PGothic" charset="-128"/>
              </a:defRPr>
            </a:lvl4pPr>
            <a:lvl5pPr marL="2057400" indent="-228600">
              <a:spcBef>
                <a:spcPct val="20000"/>
              </a:spcBef>
              <a:buFont typeface="Arial" charset="0"/>
              <a:buChar char="»"/>
              <a:defRPr sz="2000">
                <a:solidFill>
                  <a:schemeClr val="tx1"/>
                </a:solidFill>
                <a:latin typeface="Calibri" charset="0"/>
                <a:ea typeface="MS PGothic"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9pPr>
          </a:lstStyle>
          <a:p>
            <a:pPr eaLnBrk="1" hangingPunct="1">
              <a:spcBef>
                <a:spcPct val="0"/>
              </a:spcBef>
              <a:buFontTx/>
              <a:buNone/>
            </a:pPr>
            <a:r>
              <a:rPr lang="en-US" altLang="en-US" sz="1050">
                <a:solidFill>
                  <a:srgbClr val="000000"/>
                </a:solidFill>
                <a:latin typeface="Times New Roman" charset="0"/>
                <a:ea typeface="ＭＳ Ｐゴシック" charset="-128"/>
              </a:rPr>
              <a:t>Selection of Funded Proposals/Scientists</a:t>
            </a:r>
          </a:p>
        </p:txBody>
      </p:sp>
      <p:sp>
        <p:nvSpPr>
          <p:cNvPr id="29" name="TextBox 50"/>
          <p:cNvSpPr txBox="1">
            <a:spLocks noChangeArrowheads="1"/>
          </p:cNvSpPr>
          <p:nvPr/>
        </p:nvSpPr>
        <p:spPr bwMode="auto">
          <a:xfrm>
            <a:off x="6155516" y="2049066"/>
            <a:ext cx="197682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charset="0"/>
                <a:ea typeface="MS PGothic" charset="-128"/>
              </a:defRPr>
            </a:lvl1pPr>
            <a:lvl2pPr marL="742950" indent="-285750">
              <a:spcBef>
                <a:spcPct val="20000"/>
              </a:spcBef>
              <a:buFont typeface="Arial" charset="0"/>
              <a:buChar char="–"/>
              <a:defRPr sz="2800">
                <a:solidFill>
                  <a:schemeClr val="tx1"/>
                </a:solidFill>
                <a:latin typeface="Calibri" charset="0"/>
                <a:ea typeface="MS PGothic" charset="-128"/>
              </a:defRPr>
            </a:lvl2pPr>
            <a:lvl3pPr marL="1143000" indent="-228600">
              <a:spcBef>
                <a:spcPct val="20000"/>
              </a:spcBef>
              <a:buFont typeface="Arial" charset="0"/>
              <a:buChar char="•"/>
              <a:defRPr sz="2400">
                <a:solidFill>
                  <a:schemeClr val="tx1"/>
                </a:solidFill>
                <a:latin typeface="Calibri" charset="0"/>
                <a:ea typeface="MS PGothic" charset="-128"/>
              </a:defRPr>
            </a:lvl3pPr>
            <a:lvl4pPr marL="1600200" indent="-228600">
              <a:spcBef>
                <a:spcPct val="20000"/>
              </a:spcBef>
              <a:buFont typeface="Arial" charset="0"/>
              <a:buChar char="–"/>
              <a:defRPr sz="2000">
                <a:solidFill>
                  <a:schemeClr val="tx1"/>
                </a:solidFill>
                <a:latin typeface="Calibri" charset="0"/>
                <a:ea typeface="MS PGothic" charset="-128"/>
              </a:defRPr>
            </a:lvl4pPr>
            <a:lvl5pPr marL="2057400" indent="-228600">
              <a:spcBef>
                <a:spcPct val="20000"/>
              </a:spcBef>
              <a:buFont typeface="Arial" charset="0"/>
              <a:buChar char="»"/>
              <a:defRPr sz="2000">
                <a:solidFill>
                  <a:schemeClr val="tx1"/>
                </a:solidFill>
                <a:latin typeface="Calibri" charset="0"/>
                <a:ea typeface="MS PGothic"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9pPr>
          </a:lstStyle>
          <a:p>
            <a:pPr eaLnBrk="1" hangingPunct="1">
              <a:spcBef>
                <a:spcPct val="0"/>
              </a:spcBef>
              <a:buFontTx/>
              <a:buNone/>
            </a:pPr>
            <a:r>
              <a:rPr lang="en-US" altLang="en-US" sz="1050">
                <a:solidFill>
                  <a:srgbClr val="000000"/>
                </a:solidFill>
                <a:latin typeface="Times New Roman" charset="0"/>
                <a:ea typeface="ＭＳ Ｐゴシック" charset="-128"/>
              </a:rPr>
              <a:t>Identify Communities of Practice</a:t>
            </a:r>
          </a:p>
          <a:p>
            <a:pPr eaLnBrk="1" hangingPunct="1">
              <a:spcBef>
                <a:spcPct val="0"/>
              </a:spcBef>
              <a:buFontTx/>
              <a:buNone/>
            </a:pPr>
            <a:r>
              <a:rPr lang="en-US" altLang="en-US" sz="1050">
                <a:solidFill>
                  <a:srgbClr val="000000"/>
                </a:solidFill>
                <a:latin typeface="Times New Roman" charset="0"/>
                <a:ea typeface="ＭＳ Ｐゴシック" charset="-128"/>
              </a:rPr>
              <a:t>CF Metadata, Ameriflux, GTN-P</a:t>
            </a:r>
          </a:p>
        </p:txBody>
      </p:sp>
      <p:sp>
        <p:nvSpPr>
          <p:cNvPr id="30" name="TextBox 51"/>
          <p:cNvSpPr txBox="1">
            <a:spLocks noChangeArrowheads="1"/>
          </p:cNvSpPr>
          <p:nvPr/>
        </p:nvSpPr>
        <p:spPr bwMode="auto">
          <a:xfrm>
            <a:off x="6176963" y="2470547"/>
            <a:ext cx="173474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charset="0"/>
                <a:ea typeface="MS PGothic" charset="-128"/>
              </a:defRPr>
            </a:lvl1pPr>
            <a:lvl2pPr marL="742950" indent="-285750">
              <a:spcBef>
                <a:spcPct val="20000"/>
              </a:spcBef>
              <a:buFont typeface="Arial" charset="0"/>
              <a:buChar char="–"/>
              <a:defRPr sz="2800">
                <a:solidFill>
                  <a:schemeClr val="tx1"/>
                </a:solidFill>
                <a:latin typeface="Calibri" charset="0"/>
                <a:ea typeface="MS PGothic" charset="-128"/>
              </a:defRPr>
            </a:lvl2pPr>
            <a:lvl3pPr marL="1143000" indent="-228600">
              <a:spcBef>
                <a:spcPct val="20000"/>
              </a:spcBef>
              <a:buFont typeface="Arial" charset="0"/>
              <a:buChar char="•"/>
              <a:defRPr sz="2400">
                <a:solidFill>
                  <a:schemeClr val="tx1"/>
                </a:solidFill>
                <a:latin typeface="Calibri" charset="0"/>
                <a:ea typeface="MS PGothic" charset="-128"/>
              </a:defRPr>
            </a:lvl3pPr>
            <a:lvl4pPr marL="1600200" indent="-228600">
              <a:spcBef>
                <a:spcPct val="20000"/>
              </a:spcBef>
              <a:buFont typeface="Arial" charset="0"/>
              <a:buChar char="–"/>
              <a:defRPr sz="2000">
                <a:solidFill>
                  <a:schemeClr val="tx1"/>
                </a:solidFill>
                <a:latin typeface="Calibri" charset="0"/>
                <a:ea typeface="MS PGothic" charset="-128"/>
              </a:defRPr>
            </a:lvl4pPr>
            <a:lvl5pPr marL="2057400" indent="-228600">
              <a:spcBef>
                <a:spcPct val="20000"/>
              </a:spcBef>
              <a:buFont typeface="Arial" charset="0"/>
              <a:buChar char="»"/>
              <a:defRPr sz="2000">
                <a:solidFill>
                  <a:schemeClr val="tx1"/>
                </a:solidFill>
                <a:latin typeface="Calibri" charset="0"/>
                <a:ea typeface="MS PGothic"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9pPr>
          </a:lstStyle>
          <a:p>
            <a:pPr eaLnBrk="1" hangingPunct="1">
              <a:spcBef>
                <a:spcPct val="0"/>
              </a:spcBef>
              <a:buFontTx/>
              <a:buNone/>
            </a:pPr>
            <a:r>
              <a:rPr lang="en-US" altLang="en-US" sz="1050">
                <a:solidFill>
                  <a:srgbClr val="000000"/>
                </a:solidFill>
                <a:latin typeface="Times New Roman" charset="0"/>
                <a:ea typeface="ＭＳ Ｐゴシック" charset="-128"/>
              </a:rPr>
              <a:t>SensorML, Instrument Vendors, SmartPhone Apps</a:t>
            </a:r>
          </a:p>
        </p:txBody>
      </p:sp>
      <p:sp>
        <p:nvSpPr>
          <p:cNvPr id="31" name="TextBox 53"/>
          <p:cNvSpPr txBox="1">
            <a:spLocks noChangeArrowheads="1"/>
          </p:cNvSpPr>
          <p:nvPr/>
        </p:nvSpPr>
        <p:spPr bwMode="auto">
          <a:xfrm>
            <a:off x="6232923" y="3327797"/>
            <a:ext cx="1244203"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charset="0"/>
                <a:ea typeface="MS PGothic" charset="-128"/>
              </a:defRPr>
            </a:lvl1pPr>
            <a:lvl2pPr marL="742950" indent="-285750">
              <a:spcBef>
                <a:spcPct val="20000"/>
              </a:spcBef>
              <a:buFont typeface="Arial" charset="0"/>
              <a:buChar char="–"/>
              <a:defRPr sz="2800">
                <a:solidFill>
                  <a:schemeClr val="tx1"/>
                </a:solidFill>
                <a:latin typeface="Calibri" charset="0"/>
                <a:ea typeface="MS PGothic" charset="-128"/>
              </a:defRPr>
            </a:lvl2pPr>
            <a:lvl3pPr marL="1143000" indent="-228600">
              <a:spcBef>
                <a:spcPct val="20000"/>
              </a:spcBef>
              <a:buFont typeface="Arial" charset="0"/>
              <a:buChar char="•"/>
              <a:defRPr sz="2400">
                <a:solidFill>
                  <a:schemeClr val="tx1"/>
                </a:solidFill>
                <a:latin typeface="Calibri" charset="0"/>
                <a:ea typeface="MS PGothic" charset="-128"/>
              </a:defRPr>
            </a:lvl3pPr>
            <a:lvl4pPr marL="1600200" indent="-228600">
              <a:spcBef>
                <a:spcPct val="20000"/>
              </a:spcBef>
              <a:buFont typeface="Arial" charset="0"/>
              <a:buChar char="–"/>
              <a:defRPr sz="2000">
                <a:solidFill>
                  <a:schemeClr val="tx1"/>
                </a:solidFill>
                <a:latin typeface="Calibri" charset="0"/>
                <a:ea typeface="MS PGothic" charset="-128"/>
              </a:defRPr>
            </a:lvl4pPr>
            <a:lvl5pPr marL="2057400" indent="-228600">
              <a:spcBef>
                <a:spcPct val="20000"/>
              </a:spcBef>
              <a:buFont typeface="Arial" charset="0"/>
              <a:buChar char="»"/>
              <a:defRPr sz="2000">
                <a:solidFill>
                  <a:schemeClr val="tx1"/>
                </a:solidFill>
                <a:latin typeface="Calibri" charset="0"/>
                <a:ea typeface="MS PGothic"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9pPr>
          </a:lstStyle>
          <a:p>
            <a:pPr eaLnBrk="1" hangingPunct="1">
              <a:spcBef>
                <a:spcPct val="0"/>
              </a:spcBef>
              <a:buFontTx/>
              <a:buNone/>
            </a:pPr>
            <a:r>
              <a:rPr lang="en-US" altLang="en-US" sz="1050">
                <a:solidFill>
                  <a:srgbClr val="000000"/>
                </a:solidFill>
                <a:latin typeface="Times New Roman" charset="0"/>
                <a:ea typeface="ＭＳ Ｐゴシック" charset="-128"/>
              </a:rPr>
              <a:t>Windows: ESRI Linux: R, Python, IDL, Mathworks</a:t>
            </a:r>
          </a:p>
        </p:txBody>
      </p:sp>
      <p:sp>
        <p:nvSpPr>
          <p:cNvPr id="32" name="TextBox 55"/>
          <p:cNvSpPr txBox="1">
            <a:spLocks noChangeArrowheads="1"/>
          </p:cNvSpPr>
          <p:nvPr/>
        </p:nvSpPr>
        <p:spPr bwMode="auto">
          <a:xfrm>
            <a:off x="3673078" y="4587479"/>
            <a:ext cx="109061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charset="0"/>
                <a:ea typeface="MS PGothic" charset="-128"/>
              </a:defRPr>
            </a:lvl1pPr>
            <a:lvl2pPr marL="742950" indent="-285750">
              <a:spcBef>
                <a:spcPct val="20000"/>
              </a:spcBef>
              <a:buFont typeface="Arial" charset="0"/>
              <a:buChar char="–"/>
              <a:defRPr sz="2800">
                <a:solidFill>
                  <a:schemeClr val="tx1"/>
                </a:solidFill>
                <a:latin typeface="Calibri" charset="0"/>
                <a:ea typeface="MS PGothic" charset="-128"/>
              </a:defRPr>
            </a:lvl2pPr>
            <a:lvl3pPr marL="1143000" indent="-228600">
              <a:spcBef>
                <a:spcPct val="20000"/>
              </a:spcBef>
              <a:buFont typeface="Arial" charset="0"/>
              <a:buChar char="•"/>
              <a:defRPr sz="2400">
                <a:solidFill>
                  <a:schemeClr val="tx1"/>
                </a:solidFill>
                <a:latin typeface="Calibri" charset="0"/>
                <a:ea typeface="MS PGothic" charset="-128"/>
              </a:defRPr>
            </a:lvl3pPr>
            <a:lvl4pPr marL="1600200" indent="-228600">
              <a:spcBef>
                <a:spcPct val="20000"/>
              </a:spcBef>
              <a:buFont typeface="Arial" charset="0"/>
              <a:buChar char="–"/>
              <a:defRPr sz="2000">
                <a:solidFill>
                  <a:schemeClr val="tx1"/>
                </a:solidFill>
                <a:latin typeface="Calibri" charset="0"/>
                <a:ea typeface="MS PGothic" charset="-128"/>
              </a:defRPr>
            </a:lvl4pPr>
            <a:lvl5pPr marL="2057400" indent="-228600">
              <a:spcBef>
                <a:spcPct val="20000"/>
              </a:spcBef>
              <a:buFont typeface="Arial" charset="0"/>
              <a:buChar char="»"/>
              <a:defRPr sz="2000">
                <a:solidFill>
                  <a:schemeClr val="tx1"/>
                </a:solidFill>
                <a:latin typeface="Calibri" charset="0"/>
                <a:ea typeface="MS PGothic"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9pPr>
          </a:lstStyle>
          <a:p>
            <a:pPr eaLnBrk="1" hangingPunct="1">
              <a:spcBef>
                <a:spcPct val="0"/>
              </a:spcBef>
              <a:buFontTx/>
              <a:buNone/>
            </a:pPr>
            <a:r>
              <a:rPr lang="en-US" altLang="en-US" sz="1050">
                <a:solidFill>
                  <a:srgbClr val="000000"/>
                </a:solidFill>
                <a:latin typeface="Times New Roman" charset="0"/>
                <a:ea typeface="ＭＳ Ｐゴシック" charset="-128"/>
              </a:rPr>
              <a:t>NASA DAACs</a:t>
            </a:r>
          </a:p>
          <a:p>
            <a:pPr eaLnBrk="1" hangingPunct="1">
              <a:spcBef>
                <a:spcPct val="0"/>
              </a:spcBef>
              <a:buFontTx/>
              <a:buNone/>
            </a:pPr>
            <a:r>
              <a:rPr lang="en-US" altLang="en-US" sz="1050">
                <a:solidFill>
                  <a:srgbClr val="000000"/>
                </a:solidFill>
                <a:latin typeface="Times New Roman" charset="0"/>
                <a:ea typeface="ＭＳ Ｐゴシック" charset="-128"/>
              </a:rPr>
              <a:t>NSIDC</a:t>
            </a:r>
          </a:p>
        </p:txBody>
      </p:sp>
      <p:sp>
        <p:nvSpPr>
          <p:cNvPr id="33" name="TextBox 61"/>
          <p:cNvSpPr txBox="1">
            <a:spLocks noChangeArrowheads="1"/>
          </p:cNvSpPr>
          <p:nvPr/>
        </p:nvSpPr>
        <p:spPr bwMode="auto">
          <a:xfrm>
            <a:off x="2464594" y="1615678"/>
            <a:ext cx="146923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charset="0"/>
                <a:ea typeface="MS PGothic" charset="-128"/>
              </a:defRPr>
            </a:lvl1pPr>
            <a:lvl2pPr marL="742950" indent="-285750">
              <a:spcBef>
                <a:spcPct val="20000"/>
              </a:spcBef>
              <a:buFont typeface="Arial" charset="0"/>
              <a:buChar char="–"/>
              <a:defRPr sz="2800">
                <a:solidFill>
                  <a:schemeClr val="tx1"/>
                </a:solidFill>
                <a:latin typeface="Calibri" charset="0"/>
                <a:ea typeface="MS PGothic" charset="-128"/>
              </a:defRPr>
            </a:lvl2pPr>
            <a:lvl3pPr marL="1143000" indent="-228600">
              <a:spcBef>
                <a:spcPct val="20000"/>
              </a:spcBef>
              <a:buFont typeface="Arial" charset="0"/>
              <a:buChar char="•"/>
              <a:defRPr sz="2400">
                <a:solidFill>
                  <a:schemeClr val="tx1"/>
                </a:solidFill>
                <a:latin typeface="Calibri" charset="0"/>
                <a:ea typeface="MS PGothic" charset="-128"/>
              </a:defRPr>
            </a:lvl3pPr>
            <a:lvl4pPr marL="1600200" indent="-228600">
              <a:spcBef>
                <a:spcPct val="20000"/>
              </a:spcBef>
              <a:buFont typeface="Arial" charset="0"/>
              <a:buChar char="–"/>
              <a:defRPr sz="2000">
                <a:solidFill>
                  <a:schemeClr val="tx1"/>
                </a:solidFill>
                <a:latin typeface="Calibri" charset="0"/>
                <a:ea typeface="MS PGothic" charset="-128"/>
              </a:defRPr>
            </a:lvl4pPr>
            <a:lvl5pPr marL="2057400" indent="-228600">
              <a:spcBef>
                <a:spcPct val="20000"/>
              </a:spcBef>
              <a:buFont typeface="Arial" charset="0"/>
              <a:buChar char="»"/>
              <a:defRPr sz="2000">
                <a:solidFill>
                  <a:schemeClr val="tx1"/>
                </a:solidFill>
                <a:latin typeface="Calibri" charset="0"/>
                <a:ea typeface="MS PGothic"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9pPr>
          </a:lstStyle>
          <a:p>
            <a:pPr eaLnBrk="1" hangingPunct="1">
              <a:spcBef>
                <a:spcPct val="0"/>
              </a:spcBef>
              <a:buFontTx/>
              <a:buNone/>
            </a:pPr>
            <a:r>
              <a:rPr lang="en-US" altLang="en-US" sz="1050">
                <a:solidFill>
                  <a:srgbClr val="000000"/>
                </a:solidFill>
                <a:latin typeface="Times New Roman" charset="0"/>
                <a:ea typeface="ＭＳ Ｐゴシック" charset="-128"/>
              </a:rPr>
              <a:t>Science Team</a:t>
            </a:r>
          </a:p>
          <a:p>
            <a:pPr eaLnBrk="1" hangingPunct="1">
              <a:spcBef>
                <a:spcPct val="0"/>
              </a:spcBef>
              <a:buFontTx/>
              <a:buNone/>
            </a:pPr>
            <a:r>
              <a:rPr lang="en-US" altLang="en-US" sz="1050">
                <a:solidFill>
                  <a:srgbClr val="000000"/>
                </a:solidFill>
                <a:latin typeface="Times New Roman" charset="0"/>
                <a:ea typeface="ＭＳ Ｐゴシック" charset="-128"/>
              </a:rPr>
              <a:t>Implementation Plan</a:t>
            </a:r>
          </a:p>
        </p:txBody>
      </p:sp>
      <p:sp>
        <p:nvSpPr>
          <p:cNvPr id="34" name="TextBox 62"/>
          <p:cNvSpPr txBox="1">
            <a:spLocks noChangeArrowheads="1"/>
          </p:cNvSpPr>
          <p:nvPr/>
        </p:nvSpPr>
        <p:spPr bwMode="auto">
          <a:xfrm>
            <a:off x="1727597" y="2390775"/>
            <a:ext cx="117038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charset="0"/>
                <a:ea typeface="MS PGothic" charset="-128"/>
              </a:defRPr>
            </a:lvl1pPr>
            <a:lvl2pPr marL="742950" indent="-285750">
              <a:spcBef>
                <a:spcPct val="20000"/>
              </a:spcBef>
              <a:buFont typeface="Arial" charset="0"/>
              <a:buChar char="–"/>
              <a:defRPr sz="2800">
                <a:solidFill>
                  <a:schemeClr val="tx1"/>
                </a:solidFill>
                <a:latin typeface="Calibri" charset="0"/>
                <a:ea typeface="MS PGothic" charset="-128"/>
              </a:defRPr>
            </a:lvl2pPr>
            <a:lvl3pPr marL="1143000" indent="-228600">
              <a:spcBef>
                <a:spcPct val="20000"/>
              </a:spcBef>
              <a:buFont typeface="Arial" charset="0"/>
              <a:buChar char="•"/>
              <a:defRPr sz="2400">
                <a:solidFill>
                  <a:schemeClr val="tx1"/>
                </a:solidFill>
                <a:latin typeface="Calibri" charset="0"/>
                <a:ea typeface="MS PGothic" charset="-128"/>
              </a:defRPr>
            </a:lvl3pPr>
            <a:lvl4pPr marL="1600200" indent="-228600">
              <a:spcBef>
                <a:spcPct val="20000"/>
              </a:spcBef>
              <a:buFont typeface="Arial" charset="0"/>
              <a:buChar char="–"/>
              <a:defRPr sz="2000">
                <a:solidFill>
                  <a:schemeClr val="tx1"/>
                </a:solidFill>
                <a:latin typeface="Calibri" charset="0"/>
                <a:ea typeface="MS PGothic" charset="-128"/>
              </a:defRPr>
            </a:lvl4pPr>
            <a:lvl5pPr marL="2057400" indent="-228600">
              <a:spcBef>
                <a:spcPct val="20000"/>
              </a:spcBef>
              <a:buFont typeface="Arial" charset="0"/>
              <a:buChar char="»"/>
              <a:defRPr sz="2000">
                <a:solidFill>
                  <a:schemeClr val="tx1"/>
                </a:solidFill>
                <a:latin typeface="Calibri" charset="0"/>
                <a:ea typeface="MS PGothic"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9pPr>
          </a:lstStyle>
          <a:p>
            <a:pPr eaLnBrk="1" hangingPunct="1">
              <a:spcBef>
                <a:spcPct val="0"/>
              </a:spcBef>
              <a:buFontTx/>
              <a:buNone/>
            </a:pPr>
            <a:r>
              <a:rPr lang="en-US" altLang="en-US" sz="1050">
                <a:solidFill>
                  <a:srgbClr val="000000"/>
                </a:solidFill>
                <a:latin typeface="Times New Roman" charset="0"/>
                <a:ea typeface="ＭＳ Ｐゴシック" charset="-128"/>
              </a:rPr>
              <a:t>Funded Scientists</a:t>
            </a:r>
          </a:p>
          <a:p>
            <a:pPr eaLnBrk="1" hangingPunct="1">
              <a:spcBef>
                <a:spcPct val="0"/>
              </a:spcBef>
              <a:buFontTx/>
              <a:buNone/>
            </a:pPr>
            <a:r>
              <a:rPr lang="en-US" altLang="en-US" sz="1050">
                <a:solidFill>
                  <a:srgbClr val="000000"/>
                </a:solidFill>
                <a:latin typeface="Times New Roman" charset="0"/>
                <a:ea typeface="ＭＳ Ｐゴシック" charset="-128"/>
              </a:rPr>
              <a:t>CCE Office</a:t>
            </a:r>
          </a:p>
        </p:txBody>
      </p:sp>
      <p:sp>
        <p:nvSpPr>
          <p:cNvPr id="35" name="Rounded Rectangle 39"/>
          <p:cNvSpPr>
            <a:spLocks noChangeArrowheads="1"/>
          </p:cNvSpPr>
          <p:nvPr/>
        </p:nvSpPr>
        <p:spPr bwMode="auto">
          <a:xfrm>
            <a:off x="6038851" y="4075510"/>
            <a:ext cx="251222" cy="214313"/>
          </a:xfrm>
          <a:prstGeom prst="roundRect">
            <a:avLst>
              <a:gd name="adj" fmla="val 16667"/>
            </a:avLst>
          </a:prstGeom>
          <a:solidFill>
            <a:srgbClr val="87B2ED"/>
          </a:solidFill>
          <a:ln w="9525">
            <a:solidFill>
              <a:schemeClr val="tx1"/>
            </a:solidFill>
            <a:round/>
            <a:headEnd/>
            <a:tailEnd/>
          </a:ln>
        </p:spPr>
        <p:txBody>
          <a:bodyPr/>
          <a:lstStyle>
            <a:lvl1pPr>
              <a:spcBef>
                <a:spcPct val="20000"/>
              </a:spcBef>
              <a:buFont typeface="Arial" charset="0"/>
              <a:buChar char="•"/>
              <a:defRPr sz="3200">
                <a:solidFill>
                  <a:schemeClr val="tx1"/>
                </a:solidFill>
                <a:latin typeface="Calibri" charset="0"/>
                <a:ea typeface="MS PGothic" charset="-128"/>
              </a:defRPr>
            </a:lvl1pPr>
            <a:lvl2pPr marL="742950" indent="-285750">
              <a:spcBef>
                <a:spcPct val="20000"/>
              </a:spcBef>
              <a:buFont typeface="Arial" charset="0"/>
              <a:buChar char="–"/>
              <a:defRPr sz="2800">
                <a:solidFill>
                  <a:schemeClr val="tx1"/>
                </a:solidFill>
                <a:latin typeface="Calibri" charset="0"/>
                <a:ea typeface="MS PGothic" charset="-128"/>
              </a:defRPr>
            </a:lvl2pPr>
            <a:lvl3pPr marL="1143000" indent="-228600">
              <a:spcBef>
                <a:spcPct val="20000"/>
              </a:spcBef>
              <a:buFont typeface="Arial" charset="0"/>
              <a:buChar char="•"/>
              <a:defRPr sz="2400">
                <a:solidFill>
                  <a:schemeClr val="tx1"/>
                </a:solidFill>
                <a:latin typeface="Calibri" charset="0"/>
                <a:ea typeface="MS PGothic" charset="-128"/>
              </a:defRPr>
            </a:lvl3pPr>
            <a:lvl4pPr marL="1600200" indent="-228600">
              <a:spcBef>
                <a:spcPct val="20000"/>
              </a:spcBef>
              <a:buFont typeface="Arial" charset="0"/>
              <a:buChar char="–"/>
              <a:defRPr sz="2000">
                <a:solidFill>
                  <a:schemeClr val="tx1"/>
                </a:solidFill>
                <a:latin typeface="Calibri" charset="0"/>
                <a:ea typeface="MS PGothic" charset="-128"/>
              </a:defRPr>
            </a:lvl4pPr>
            <a:lvl5pPr marL="2057400" indent="-228600">
              <a:spcBef>
                <a:spcPct val="20000"/>
              </a:spcBef>
              <a:buFont typeface="Arial" charset="0"/>
              <a:buChar char="»"/>
              <a:defRPr sz="2000">
                <a:solidFill>
                  <a:schemeClr val="tx1"/>
                </a:solidFill>
                <a:latin typeface="Calibri" charset="0"/>
                <a:ea typeface="MS PGothic"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9pPr>
          </a:lstStyle>
          <a:p>
            <a:pPr>
              <a:spcBef>
                <a:spcPct val="0"/>
              </a:spcBef>
              <a:buFontTx/>
              <a:buNone/>
            </a:pPr>
            <a:endParaRPr lang="en-US" altLang="en-US" sz="675">
              <a:solidFill>
                <a:srgbClr val="000000"/>
              </a:solidFill>
              <a:latin typeface="55 Helvetica Roman" charset="0"/>
            </a:endParaRPr>
          </a:p>
        </p:txBody>
      </p:sp>
      <p:sp>
        <p:nvSpPr>
          <p:cNvPr id="36" name="Rounded Rectangle 41"/>
          <p:cNvSpPr>
            <a:spLocks noChangeArrowheads="1"/>
          </p:cNvSpPr>
          <p:nvPr/>
        </p:nvSpPr>
        <p:spPr bwMode="auto">
          <a:xfrm>
            <a:off x="6043612" y="4314825"/>
            <a:ext cx="252413" cy="215504"/>
          </a:xfrm>
          <a:prstGeom prst="roundRect">
            <a:avLst>
              <a:gd name="adj" fmla="val 16667"/>
            </a:avLst>
          </a:prstGeom>
          <a:solidFill>
            <a:srgbClr val="CCFFCC"/>
          </a:solidFill>
          <a:ln w="9525">
            <a:solidFill>
              <a:schemeClr val="tx1"/>
            </a:solidFill>
            <a:round/>
            <a:headEnd/>
            <a:tailEnd/>
          </a:ln>
        </p:spPr>
        <p:txBody>
          <a:bodyPr/>
          <a:lstStyle>
            <a:lvl1pPr>
              <a:spcBef>
                <a:spcPct val="20000"/>
              </a:spcBef>
              <a:buFont typeface="Arial" charset="0"/>
              <a:buChar char="•"/>
              <a:defRPr sz="3200">
                <a:solidFill>
                  <a:schemeClr val="tx1"/>
                </a:solidFill>
                <a:latin typeface="Calibri" charset="0"/>
                <a:ea typeface="MS PGothic" charset="-128"/>
              </a:defRPr>
            </a:lvl1pPr>
            <a:lvl2pPr marL="742950" indent="-285750">
              <a:spcBef>
                <a:spcPct val="20000"/>
              </a:spcBef>
              <a:buFont typeface="Arial" charset="0"/>
              <a:buChar char="–"/>
              <a:defRPr sz="2800">
                <a:solidFill>
                  <a:schemeClr val="tx1"/>
                </a:solidFill>
                <a:latin typeface="Calibri" charset="0"/>
                <a:ea typeface="MS PGothic" charset="-128"/>
              </a:defRPr>
            </a:lvl2pPr>
            <a:lvl3pPr marL="1143000" indent="-228600">
              <a:spcBef>
                <a:spcPct val="20000"/>
              </a:spcBef>
              <a:buFont typeface="Arial" charset="0"/>
              <a:buChar char="•"/>
              <a:defRPr sz="2400">
                <a:solidFill>
                  <a:schemeClr val="tx1"/>
                </a:solidFill>
                <a:latin typeface="Calibri" charset="0"/>
                <a:ea typeface="MS PGothic" charset="-128"/>
              </a:defRPr>
            </a:lvl3pPr>
            <a:lvl4pPr marL="1600200" indent="-228600">
              <a:spcBef>
                <a:spcPct val="20000"/>
              </a:spcBef>
              <a:buFont typeface="Arial" charset="0"/>
              <a:buChar char="–"/>
              <a:defRPr sz="2000">
                <a:solidFill>
                  <a:schemeClr val="tx1"/>
                </a:solidFill>
                <a:latin typeface="Calibri" charset="0"/>
                <a:ea typeface="MS PGothic" charset="-128"/>
              </a:defRPr>
            </a:lvl4pPr>
            <a:lvl5pPr marL="2057400" indent="-228600">
              <a:spcBef>
                <a:spcPct val="20000"/>
              </a:spcBef>
              <a:buFont typeface="Arial" charset="0"/>
              <a:buChar char="»"/>
              <a:defRPr sz="2000">
                <a:solidFill>
                  <a:schemeClr val="tx1"/>
                </a:solidFill>
                <a:latin typeface="Calibri" charset="0"/>
                <a:ea typeface="MS PGothic"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9pPr>
          </a:lstStyle>
          <a:p>
            <a:pPr>
              <a:spcBef>
                <a:spcPct val="0"/>
              </a:spcBef>
              <a:buFontTx/>
              <a:buNone/>
            </a:pPr>
            <a:endParaRPr lang="en-US" altLang="en-US" sz="675">
              <a:solidFill>
                <a:srgbClr val="000000"/>
              </a:solidFill>
              <a:latin typeface="55 Helvetica Roman" charset="0"/>
            </a:endParaRPr>
          </a:p>
        </p:txBody>
      </p:sp>
      <p:sp>
        <p:nvSpPr>
          <p:cNvPr id="37" name="Rounded Rectangle 42"/>
          <p:cNvSpPr>
            <a:spLocks noChangeArrowheads="1"/>
          </p:cNvSpPr>
          <p:nvPr/>
        </p:nvSpPr>
        <p:spPr bwMode="auto">
          <a:xfrm>
            <a:off x="6049566" y="4545806"/>
            <a:ext cx="252413" cy="215504"/>
          </a:xfrm>
          <a:prstGeom prst="roundRect">
            <a:avLst>
              <a:gd name="adj" fmla="val 16667"/>
            </a:avLst>
          </a:prstGeom>
          <a:solidFill>
            <a:schemeClr val="bg1"/>
          </a:solidFill>
          <a:ln w="9525">
            <a:solidFill>
              <a:schemeClr val="tx1"/>
            </a:solidFill>
            <a:round/>
            <a:headEnd/>
            <a:tailEnd/>
          </a:ln>
        </p:spPr>
        <p:txBody>
          <a:bodyPr/>
          <a:lstStyle>
            <a:lvl1pPr>
              <a:spcBef>
                <a:spcPct val="20000"/>
              </a:spcBef>
              <a:buFont typeface="Arial" charset="0"/>
              <a:buChar char="•"/>
              <a:defRPr sz="3200">
                <a:solidFill>
                  <a:schemeClr val="tx1"/>
                </a:solidFill>
                <a:latin typeface="Calibri" charset="0"/>
                <a:ea typeface="MS PGothic" charset="-128"/>
              </a:defRPr>
            </a:lvl1pPr>
            <a:lvl2pPr marL="742950" indent="-285750">
              <a:spcBef>
                <a:spcPct val="20000"/>
              </a:spcBef>
              <a:buFont typeface="Arial" charset="0"/>
              <a:buChar char="–"/>
              <a:defRPr sz="2800">
                <a:solidFill>
                  <a:schemeClr val="tx1"/>
                </a:solidFill>
                <a:latin typeface="Calibri" charset="0"/>
                <a:ea typeface="MS PGothic" charset="-128"/>
              </a:defRPr>
            </a:lvl2pPr>
            <a:lvl3pPr marL="1143000" indent="-228600">
              <a:spcBef>
                <a:spcPct val="20000"/>
              </a:spcBef>
              <a:buFont typeface="Arial" charset="0"/>
              <a:buChar char="•"/>
              <a:defRPr sz="2400">
                <a:solidFill>
                  <a:schemeClr val="tx1"/>
                </a:solidFill>
                <a:latin typeface="Calibri" charset="0"/>
                <a:ea typeface="MS PGothic" charset="-128"/>
              </a:defRPr>
            </a:lvl3pPr>
            <a:lvl4pPr marL="1600200" indent="-228600">
              <a:spcBef>
                <a:spcPct val="20000"/>
              </a:spcBef>
              <a:buFont typeface="Arial" charset="0"/>
              <a:buChar char="–"/>
              <a:defRPr sz="2000">
                <a:solidFill>
                  <a:schemeClr val="tx1"/>
                </a:solidFill>
                <a:latin typeface="Calibri" charset="0"/>
                <a:ea typeface="MS PGothic" charset="-128"/>
              </a:defRPr>
            </a:lvl4pPr>
            <a:lvl5pPr marL="2057400" indent="-228600">
              <a:spcBef>
                <a:spcPct val="20000"/>
              </a:spcBef>
              <a:buFont typeface="Arial" charset="0"/>
              <a:buChar char="»"/>
              <a:defRPr sz="2000">
                <a:solidFill>
                  <a:schemeClr val="tx1"/>
                </a:solidFill>
                <a:latin typeface="Calibri" charset="0"/>
                <a:ea typeface="MS PGothic"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9pPr>
          </a:lstStyle>
          <a:p>
            <a:pPr>
              <a:spcBef>
                <a:spcPct val="0"/>
              </a:spcBef>
              <a:buFontTx/>
              <a:buNone/>
            </a:pPr>
            <a:endParaRPr lang="en-US" altLang="en-US" sz="675">
              <a:solidFill>
                <a:srgbClr val="000000"/>
              </a:solidFill>
              <a:latin typeface="55 Helvetica Roman" charset="0"/>
            </a:endParaRPr>
          </a:p>
        </p:txBody>
      </p:sp>
      <p:sp>
        <p:nvSpPr>
          <p:cNvPr id="38" name="TextBox 44"/>
          <p:cNvSpPr txBox="1">
            <a:spLocks noChangeArrowheads="1"/>
          </p:cNvSpPr>
          <p:nvPr/>
        </p:nvSpPr>
        <p:spPr bwMode="auto">
          <a:xfrm>
            <a:off x="6301979" y="4065985"/>
            <a:ext cx="119181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charset="0"/>
                <a:ea typeface="MS PGothic" charset="-128"/>
              </a:defRPr>
            </a:lvl1pPr>
            <a:lvl2pPr marL="742950" indent="-285750">
              <a:spcBef>
                <a:spcPct val="20000"/>
              </a:spcBef>
              <a:buFont typeface="Arial" charset="0"/>
              <a:buChar char="–"/>
              <a:defRPr sz="2800">
                <a:solidFill>
                  <a:schemeClr val="tx1"/>
                </a:solidFill>
                <a:latin typeface="Calibri" charset="0"/>
                <a:ea typeface="MS PGothic" charset="-128"/>
              </a:defRPr>
            </a:lvl2pPr>
            <a:lvl3pPr marL="1143000" indent="-228600">
              <a:spcBef>
                <a:spcPct val="20000"/>
              </a:spcBef>
              <a:buFont typeface="Arial" charset="0"/>
              <a:buChar char="•"/>
              <a:defRPr sz="2400">
                <a:solidFill>
                  <a:schemeClr val="tx1"/>
                </a:solidFill>
                <a:latin typeface="Calibri" charset="0"/>
                <a:ea typeface="MS PGothic" charset="-128"/>
              </a:defRPr>
            </a:lvl3pPr>
            <a:lvl4pPr marL="1600200" indent="-228600">
              <a:spcBef>
                <a:spcPct val="20000"/>
              </a:spcBef>
              <a:buFont typeface="Arial" charset="0"/>
              <a:buChar char="–"/>
              <a:defRPr sz="2000">
                <a:solidFill>
                  <a:schemeClr val="tx1"/>
                </a:solidFill>
                <a:latin typeface="Calibri" charset="0"/>
                <a:ea typeface="MS PGothic" charset="-128"/>
              </a:defRPr>
            </a:lvl4pPr>
            <a:lvl5pPr marL="2057400" indent="-228600">
              <a:spcBef>
                <a:spcPct val="20000"/>
              </a:spcBef>
              <a:buFont typeface="Arial" charset="0"/>
              <a:buChar char="»"/>
              <a:defRPr sz="2000">
                <a:solidFill>
                  <a:schemeClr val="tx1"/>
                </a:solidFill>
                <a:latin typeface="Calibri" charset="0"/>
                <a:ea typeface="MS PGothic"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9pPr>
          </a:lstStyle>
          <a:p>
            <a:pPr eaLnBrk="1" hangingPunct="1">
              <a:spcBef>
                <a:spcPct val="0"/>
              </a:spcBef>
              <a:buFontTx/>
              <a:buNone/>
            </a:pPr>
            <a:r>
              <a:rPr lang="en-US" altLang="en-US" sz="1050">
                <a:solidFill>
                  <a:srgbClr val="000000"/>
                </a:solidFill>
                <a:latin typeface="Times New Roman" charset="0"/>
                <a:ea typeface="ＭＳ Ｐゴシック" charset="-128"/>
              </a:rPr>
              <a:t>Traditional Project</a:t>
            </a:r>
          </a:p>
        </p:txBody>
      </p:sp>
      <p:sp>
        <p:nvSpPr>
          <p:cNvPr id="39" name="TextBox 45"/>
          <p:cNvSpPr txBox="1">
            <a:spLocks noChangeArrowheads="1"/>
          </p:cNvSpPr>
          <p:nvPr/>
        </p:nvSpPr>
        <p:spPr bwMode="auto">
          <a:xfrm>
            <a:off x="6307931" y="4306491"/>
            <a:ext cx="119062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charset="0"/>
                <a:ea typeface="MS PGothic" charset="-128"/>
              </a:defRPr>
            </a:lvl1pPr>
            <a:lvl2pPr marL="742950" indent="-285750">
              <a:spcBef>
                <a:spcPct val="20000"/>
              </a:spcBef>
              <a:buFont typeface="Arial" charset="0"/>
              <a:buChar char="–"/>
              <a:defRPr sz="2800">
                <a:solidFill>
                  <a:schemeClr val="tx1"/>
                </a:solidFill>
                <a:latin typeface="Calibri" charset="0"/>
                <a:ea typeface="MS PGothic" charset="-128"/>
              </a:defRPr>
            </a:lvl2pPr>
            <a:lvl3pPr marL="1143000" indent="-228600">
              <a:spcBef>
                <a:spcPct val="20000"/>
              </a:spcBef>
              <a:buFont typeface="Arial" charset="0"/>
              <a:buChar char="•"/>
              <a:defRPr sz="2400">
                <a:solidFill>
                  <a:schemeClr val="tx1"/>
                </a:solidFill>
                <a:latin typeface="Calibri" charset="0"/>
                <a:ea typeface="MS PGothic" charset="-128"/>
              </a:defRPr>
            </a:lvl3pPr>
            <a:lvl4pPr marL="1600200" indent="-228600">
              <a:spcBef>
                <a:spcPct val="20000"/>
              </a:spcBef>
              <a:buFont typeface="Arial" charset="0"/>
              <a:buChar char="–"/>
              <a:defRPr sz="2000">
                <a:solidFill>
                  <a:schemeClr val="tx1"/>
                </a:solidFill>
                <a:latin typeface="Calibri" charset="0"/>
                <a:ea typeface="MS PGothic" charset="-128"/>
              </a:defRPr>
            </a:lvl4pPr>
            <a:lvl5pPr marL="2057400" indent="-228600">
              <a:spcBef>
                <a:spcPct val="20000"/>
              </a:spcBef>
              <a:buFont typeface="Arial" charset="0"/>
              <a:buChar char="»"/>
              <a:defRPr sz="2000">
                <a:solidFill>
                  <a:schemeClr val="tx1"/>
                </a:solidFill>
                <a:latin typeface="Calibri" charset="0"/>
                <a:ea typeface="MS PGothic"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9pPr>
          </a:lstStyle>
          <a:p>
            <a:pPr eaLnBrk="1" hangingPunct="1">
              <a:spcBef>
                <a:spcPct val="0"/>
              </a:spcBef>
              <a:buFontTx/>
              <a:buNone/>
            </a:pPr>
            <a:r>
              <a:rPr lang="en-US" altLang="en-US" sz="1050">
                <a:solidFill>
                  <a:srgbClr val="000000"/>
                </a:solidFill>
                <a:latin typeface="Times New Roman" charset="0"/>
                <a:ea typeface="ＭＳ Ｐゴシック" charset="-128"/>
              </a:rPr>
              <a:t>Data Reuse</a:t>
            </a:r>
          </a:p>
        </p:txBody>
      </p:sp>
      <p:sp>
        <p:nvSpPr>
          <p:cNvPr id="40" name="TextBox 48"/>
          <p:cNvSpPr txBox="1">
            <a:spLocks noChangeArrowheads="1"/>
          </p:cNvSpPr>
          <p:nvPr/>
        </p:nvSpPr>
        <p:spPr bwMode="auto">
          <a:xfrm>
            <a:off x="6305550" y="4537472"/>
            <a:ext cx="170616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charset="0"/>
                <a:ea typeface="MS PGothic" charset="-128"/>
              </a:defRPr>
            </a:lvl1pPr>
            <a:lvl2pPr marL="742950" indent="-285750">
              <a:spcBef>
                <a:spcPct val="20000"/>
              </a:spcBef>
              <a:buFont typeface="Arial" charset="0"/>
              <a:buChar char="–"/>
              <a:defRPr sz="2800">
                <a:solidFill>
                  <a:schemeClr val="tx1"/>
                </a:solidFill>
                <a:latin typeface="Calibri" charset="0"/>
                <a:ea typeface="MS PGothic" charset="-128"/>
              </a:defRPr>
            </a:lvl2pPr>
            <a:lvl3pPr marL="1143000" indent="-228600">
              <a:spcBef>
                <a:spcPct val="20000"/>
              </a:spcBef>
              <a:buFont typeface="Arial" charset="0"/>
              <a:buChar char="•"/>
              <a:defRPr sz="2400">
                <a:solidFill>
                  <a:schemeClr val="tx1"/>
                </a:solidFill>
                <a:latin typeface="Calibri" charset="0"/>
                <a:ea typeface="MS PGothic" charset="-128"/>
              </a:defRPr>
            </a:lvl3pPr>
            <a:lvl4pPr marL="1600200" indent="-228600">
              <a:spcBef>
                <a:spcPct val="20000"/>
              </a:spcBef>
              <a:buFont typeface="Arial" charset="0"/>
              <a:buChar char="–"/>
              <a:defRPr sz="2000">
                <a:solidFill>
                  <a:schemeClr val="tx1"/>
                </a:solidFill>
                <a:latin typeface="Calibri" charset="0"/>
                <a:ea typeface="MS PGothic" charset="-128"/>
              </a:defRPr>
            </a:lvl4pPr>
            <a:lvl5pPr marL="2057400" indent="-228600">
              <a:spcBef>
                <a:spcPct val="20000"/>
              </a:spcBef>
              <a:buFont typeface="Arial" charset="0"/>
              <a:buChar char="»"/>
              <a:defRPr sz="2000">
                <a:solidFill>
                  <a:schemeClr val="tx1"/>
                </a:solidFill>
                <a:latin typeface="Calibri" charset="0"/>
                <a:ea typeface="MS PGothic"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9pPr>
          </a:lstStyle>
          <a:p>
            <a:pPr eaLnBrk="1" hangingPunct="1">
              <a:spcBef>
                <a:spcPct val="0"/>
              </a:spcBef>
              <a:buFontTx/>
              <a:buNone/>
            </a:pPr>
            <a:r>
              <a:rPr lang="en-US" altLang="en-US" sz="1050">
                <a:solidFill>
                  <a:srgbClr val="000000"/>
                </a:solidFill>
                <a:latin typeface="Times New Roman" charset="0"/>
                <a:ea typeface="ＭＳ Ｐゴシック" charset="-128"/>
              </a:rPr>
              <a:t>Closing the Data Life Cycle</a:t>
            </a:r>
          </a:p>
        </p:txBody>
      </p:sp>
      <p:sp>
        <p:nvSpPr>
          <p:cNvPr id="41" name="Rounded Rectangle 40"/>
          <p:cNvSpPr/>
          <p:nvPr/>
        </p:nvSpPr>
        <p:spPr bwMode="auto">
          <a:xfrm>
            <a:off x="1462088" y="2970610"/>
            <a:ext cx="765572" cy="354806"/>
          </a:xfrm>
          <a:prstGeom prst="round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anchor="ctr"/>
          <a:lstStyle/>
          <a:p>
            <a:pPr algn="ctr">
              <a:defRPr/>
            </a:pPr>
            <a:r>
              <a:rPr lang="en-US" sz="1050" dirty="0">
                <a:solidFill>
                  <a:prstClr val="black"/>
                </a:solidFill>
                <a:latin typeface="Times New Roman"/>
                <a:ea typeface="MS PGothic" charset="0"/>
                <a:cs typeface="Times New Roman"/>
              </a:rPr>
              <a:t>Other Data</a:t>
            </a:r>
          </a:p>
        </p:txBody>
      </p:sp>
      <p:cxnSp>
        <p:nvCxnSpPr>
          <p:cNvPr id="42" name="Straight Arrow Connector 58"/>
          <p:cNvCxnSpPr>
            <a:cxnSpLocks noChangeShapeType="1"/>
          </p:cNvCxnSpPr>
          <p:nvPr/>
        </p:nvCxnSpPr>
        <p:spPr bwMode="auto">
          <a:xfrm>
            <a:off x="2313385" y="3128962"/>
            <a:ext cx="406003" cy="5954"/>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sp>
        <p:nvSpPr>
          <p:cNvPr id="43" name="TextBox 59"/>
          <p:cNvSpPr txBox="1">
            <a:spLocks noChangeArrowheads="1"/>
          </p:cNvSpPr>
          <p:nvPr/>
        </p:nvSpPr>
        <p:spPr bwMode="auto">
          <a:xfrm>
            <a:off x="1307307" y="3364706"/>
            <a:ext cx="1170385"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charset="0"/>
                <a:ea typeface="MS PGothic" charset="-128"/>
              </a:defRPr>
            </a:lvl1pPr>
            <a:lvl2pPr marL="742950" indent="-285750">
              <a:spcBef>
                <a:spcPct val="20000"/>
              </a:spcBef>
              <a:buFont typeface="Arial" charset="0"/>
              <a:buChar char="–"/>
              <a:defRPr sz="2800">
                <a:solidFill>
                  <a:schemeClr val="tx1"/>
                </a:solidFill>
                <a:latin typeface="Calibri" charset="0"/>
                <a:ea typeface="MS PGothic" charset="-128"/>
              </a:defRPr>
            </a:lvl2pPr>
            <a:lvl3pPr marL="1143000" indent="-228600">
              <a:spcBef>
                <a:spcPct val="20000"/>
              </a:spcBef>
              <a:buFont typeface="Arial" charset="0"/>
              <a:buChar char="•"/>
              <a:defRPr sz="2400">
                <a:solidFill>
                  <a:schemeClr val="tx1"/>
                </a:solidFill>
                <a:latin typeface="Calibri" charset="0"/>
                <a:ea typeface="MS PGothic" charset="-128"/>
              </a:defRPr>
            </a:lvl3pPr>
            <a:lvl4pPr marL="1600200" indent="-228600">
              <a:spcBef>
                <a:spcPct val="20000"/>
              </a:spcBef>
              <a:buFont typeface="Arial" charset="0"/>
              <a:buChar char="–"/>
              <a:defRPr sz="2000">
                <a:solidFill>
                  <a:schemeClr val="tx1"/>
                </a:solidFill>
                <a:latin typeface="Calibri" charset="0"/>
                <a:ea typeface="MS PGothic" charset="-128"/>
              </a:defRPr>
            </a:lvl4pPr>
            <a:lvl5pPr marL="2057400" indent="-228600">
              <a:spcBef>
                <a:spcPct val="20000"/>
              </a:spcBef>
              <a:buFont typeface="Arial" charset="0"/>
              <a:buChar char="»"/>
              <a:defRPr sz="2000">
                <a:solidFill>
                  <a:schemeClr val="tx1"/>
                </a:solidFill>
                <a:latin typeface="Calibri" charset="0"/>
                <a:ea typeface="MS PGothic"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9pPr>
          </a:lstStyle>
          <a:p>
            <a:pPr eaLnBrk="1" hangingPunct="1">
              <a:spcBef>
                <a:spcPct val="0"/>
              </a:spcBef>
              <a:buFontTx/>
              <a:buNone/>
            </a:pPr>
            <a:r>
              <a:rPr lang="en-US" altLang="en-US" sz="1050">
                <a:solidFill>
                  <a:srgbClr val="000000"/>
                </a:solidFill>
                <a:latin typeface="Times New Roman" charset="0"/>
                <a:ea typeface="ＭＳ Ｐゴシック" charset="-128"/>
              </a:rPr>
              <a:t>Model and Observational Data</a:t>
            </a:r>
          </a:p>
        </p:txBody>
      </p:sp>
      <p:sp>
        <p:nvSpPr>
          <p:cNvPr id="44" name="TextBox 1"/>
          <p:cNvSpPr txBox="1">
            <a:spLocks noChangeArrowheads="1"/>
          </p:cNvSpPr>
          <p:nvPr/>
        </p:nvSpPr>
        <p:spPr bwMode="auto">
          <a:xfrm>
            <a:off x="4661893" y="5963532"/>
            <a:ext cx="405758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charset="0"/>
                <a:ea typeface="MS PGothic" charset="-128"/>
              </a:defRPr>
            </a:lvl1pPr>
            <a:lvl2pPr marL="742950" indent="-285750">
              <a:spcBef>
                <a:spcPct val="20000"/>
              </a:spcBef>
              <a:buFont typeface="Arial" charset="0"/>
              <a:buChar char="–"/>
              <a:defRPr sz="2800">
                <a:solidFill>
                  <a:schemeClr val="tx1"/>
                </a:solidFill>
                <a:latin typeface="Calibri" charset="0"/>
                <a:ea typeface="MS PGothic" charset="-128"/>
              </a:defRPr>
            </a:lvl2pPr>
            <a:lvl3pPr marL="1143000" indent="-228600">
              <a:spcBef>
                <a:spcPct val="20000"/>
              </a:spcBef>
              <a:buFont typeface="Arial" charset="0"/>
              <a:buChar char="•"/>
              <a:defRPr sz="2400">
                <a:solidFill>
                  <a:schemeClr val="tx1"/>
                </a:solidFill>
                <a:latin typeface="Calibri" charset="0"/>
                <a:ea typeface="MS PGothic" charset="-128"/>
              </a:defRPr>
            </a:lvl3pPr>
            <a:lvl4pPr marL="1600200" indent="-228600">
              <a:spcBef>
                <a:spcPct val="20000"/>
              </a:spcBef>
              <a:buFont typeface="Arial" charset="0"/>
              <a:buChar char="–"/>
              <a:defRPr sz="2000">
                <a:solidFill>
                  <a:schemeClr val="tx1"/>
                </a:solidFill>
                <a:latin typeface="Calibri" charset="0"/>
                <a:ea typeface="MS PGothic" charset="-128"/>
              </a:defRPr>
            </a:lvl4pPr>
            <a:lvl5pPr marL="2057400" indent="-228600">
              <a:spcBef>
                <a:spcPct val="20000"/>
              </a:spcBef>
              <a:buFont typeface="Arial" charset="0"/>
              <a:buChar char="»"/>
              <a:defRPr sz="2000">
                <a:solidFill>
                  <a:schemeClr val="tx1"/>
                </a:solidFill>
                <a:latin typeface="Calibri" charset="0"/>
                <a:ea typeface="MS PGothic"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9pPr>
          </a:lstStyle>
          <a:p>
            <a:pPr eaLnBrk="1" hangingPunct="1">
              <a:spcBef>
                <a:spcPct val="0"/>
              </a:spcBef>
              <a:buFontTx/>
              <a:buNone/>
            </a:pPr>
            <a:r>
              <a:rPr lang="en-US" altLang="en-US" sz="1350">
                <a:solidFill>
                  <a:srgbClr val="000000"/>
                </a:solidFill>
                <a:ea typeface="ＭＳ Ｐゴシック" charset="-128"/>
              </a:rPr>
              <a:t>Augmented from </a:t>
            </a:r>
            <a:r>
              <a:rPr lang="en-US" altLang="en-US" sz="1350" dirty="0" err="1">
                <a:solidFill>
                  <a:srgbClr val="000000"/>
                </a:solidFill>
                <a:ea typeface="ＭＳ Ｐゴシック" charset="-128"/>
              </a:rPr>
              <a:t>Rüegg</a:t>
            </a:r>
            <a:r>
              <a:rPr lang="en-US" altLang="en-US" sz="1350" dirty="0">
                <a:solidFill>
                  <a:srgbClr val="000000"/>
                </a:solidFill>
                <a:ea typeface="ＭＳ Ｐゴシック" charset="-128"/>
              </a:rPr>
              <a:t> et al 2014 in </a:t>
            </a:r>
            <a:r>
              <a:rPr lang="en-US" altLang="en-US" sz="1350" i="1" dirty="0">
                <a:solidFill>
                  <a:srgbClr val="000000"/>
                </a:solidFill>
                <a:ea typeface="ＭＳ Ｐゴシック" charset="-128"/>
              </a:rPr>
              <a:t>Front </a:t>
            </a:r>
            <a:r>
              <a:rPr lang="en-US" altLang="en-US" sz="1350" i="1" dirty="0" err="1">
                <a:solidFill>
                  <a:srgbClr val="000000"/>
                </a:solidFill>
                <a:ea typeface="ＭＳ Ｐゴシック" charset="-128"/>
              </a:rPr>
              <a:t>Ecol</a:t>
            </a:r>
            <a:r>
              <a:rPr lang="en-US" altLang="en-US" sz="1350" i="1" dirty="0">
                <a:solidFill>
                  <a:srgbClr val="000000"/>
                </a:solidFill>
                <a:ea typeface="ＭＳ Ｐゴシック" charset="-128"/>
              </a:rPr>
              <a:t> Environ</a:t>
            </a:r>
          </a:p>
        </p:txBody>
      </p:sp>
    </p:spTree>
    <p:extLst>
      <p:ext uri="{BB962C8B-B14F-4D97-AF65-F5344CB8AC3E}">
        <p14:creationId xmlns:p14="http://schemas.microsoft.com/office/powerpoint/2010/main" val="5316757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1" name="Group 35"/>
          <p:cNvGrpSpPr>
            <a:grpSpLocks/>
          </p:cNvGrpSpPr>
          <p:nvPr/>
        </p:nvGrpSpPr>
        <p:grpSpPr bwMode="auto">
          <a:xfrm>
            <a:off x="3158729" y="1739504"/>
            <a:ext cx="2782490" cy="2788444"/>
            <a:chOff x="2687135" y="887754"/>
            <a:chExt cx="3709802" cy="3717811"/>
          </a:xfrm>
        </p:grpSpPr>
        <p:sp>
          <p:nvSpPr>
            <p:cNvPr id="37" name="Block Arc 36"/>
            <p:cNvSpPr/>
            <p:nvPr/>
          </p:nvSpPr>
          <p:spPr bwMode="auto">
            <a:xfrm rot="3739939">
              <a:off x="2686305" y="894933"/>
              <a:ext cx="3714636" cy="3706627"/>
            </a:xfrm>
            <a:prstGeom prst="blockArc">
              <a:avLst>
                <a:gd name="adj1" fmla="val 10525495"/>
                <a:gd name="adj2" fmla="val 21187469"/>
                <a:gd name="adj3" fmla="val 15605"/>
              </a:avLst>
            </a:prstGeom>
            <a:solidFill>
              <a:srgbClr val="87B2ED"/>
            </a:solidFill>
            <a:ln w="9525" cap="flat" cmpd="sng" algn="ctr">
              <a:solidFill>
                <a:schemeClr val="tx1"/>
              </a:solidFill>
              <a:prstDash val="solid"/>
              <a:round/>
              <a:headEnd type="none" w="med" len="med"/>
              <a:tailEnd type="none" w="med" len="med"/>
            </a:ln>
            <a:effectLst/>
          </p:spPr>
          <p:txBody>
            <a:bodyPr/>
            <a:lstStyle/>
            <a:p>
              <a:pPr>
                <a:defRPr/>
              </a:pPr>
              <a:endParaRPr lang="en-US" sz="675" dirty="0">
                <a:solidFill>
                  <a:prstClr val="black"/>
                </a:solidFill>
                <a:latin typeface="55 Helvetica Roman" pitchFamily="1" charset="-52"/>
                <a:ea typeface="MS PGothic" charset="0"/>
                <a:cs typeface="MS PGothic" charset="0"/>
              </a:endParaRPr>
            </a:p>
          </p:txBody>
        </p:sp>
        <p:sp>
          <p:nvSpPr>
            <p:cNvPr id="39" name="Block Arc 38"/>
            <p:cNvSpPr/>
            <p:nvPr/>
          </p:nvSpPr>
          <p:spPr bwMode="auto">
            <a:xfrm rot="14700458">
              <a:off x="2683131" y="891758"/>
              <a:ext cx="3714636" cy="3706627"/>
            </a:xfrm>
            <a:prstGeom prst="blockArc">
              <a:avLst>
                <a:gd name="adj1" fmla="val 14204141"/>
                <a:gd name="adj2" fmla="val 21187469"/>
                <a:gd name="adj3" fmla="val 15605"/>
              </a:avLst>
            </a:prstGeom>
            <a:solidFill>
              <a:srgbClr val="CCFFCC"/>
            </a:solidFill>
            <a:ln w="9525" cap="flat" cmpd="sng" algn="ctr">
              <a:solidFill>
                <a:schemeClr val="tx1"/>
              </a:solidFill>
              <a:prstDash val="solid"/>
              <a:round/>
              <a:headEnd type="none" w="med" len="med"/>
              <a:tailEnd type="none" w="med" len="med"/>
            </a:ln>
            <a:effectLst/>
          </p:spPr>
          <p:txBody>
            <a:bodyPr/>
            <a:lstStyle/>
            <a:p>
              <a:pPr>
                <a:defRPr/>
              </a:pPr>
              <a:endParaRPr lang="en-US" sz="675" dirty="0">
                <a:solidFill>
                  <a:prstClr val="black"/>
                </a:solidFill>
                <a:latin typeface="55 Helvetica Roman" pitchFamily="1" charset="-52"/>
                <a:ea typeface="MS PGothic" charset="0"/>
                <a:cs typeface="MS PGothic" charset="0"/>
              </a:endParaRPr>
            </a:p>
          </p:txBody>
        </p:sp>
      </p:grpSp>
      <p:sp>
        <p:nvSpPr>
          <p:cNvPr id="11" name="Rounded Rectangle 10"/>
          <p:cNvSpPr/>
          <p:nvPr/>
        </p:nvSpPr>
        <p:spPr bwMode="auto">
          <a:xfrm>
            <a:off x="4218385" y="1720454"/>
            <a:ext cx="765572" cy="354806"/>
          </a:xfrm>
          <a:prstGeom prst="round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anchor="ctr"/>
          <a:lstStyle/>
          <a:p>
            <a:pPr algn="ctr">
              <a:defRPr/>
            </a:pPr>
            <a:r>
              <a:rPr lang="en-US" sz="1050" dirty="0">
                <a:solidFill>
                  <a:prstClr val="black"/>
                </a:solidFill>
                <a:latin typeface="Times New Roman"/>
                <a:ea typeface="MS PGothic" charset="0"/>
                <a:cs typeface="Times New Roman"/>
              </a:rPr>
              <a:t>Plan</a:t>
            </a:r>
          </a:p>
        </p:txBody>
      </p:sp>
      <p:sp>
        <p:nvSpPr>
          <p:cNvPr id="12" name="Rounded Rectangle 11"/>
          <p:cNvSpPr/>
          <p:nvPr/>
        </p:nvSpPr>
        <p:spPr bwMode="auto">
          <a:xfrm>
            <a:off x="5351860" y="2239567"/>
            <a:ext cx="765572" cy="354806"/>
          </a:xfrm>
          <a:prstGeom prst="round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anchor="ctr"/>
          <a:lstStyle/>
          <a:p>
            <a:pPr algn="ctr">
              <a:defRPr/>
            </a:pPr>
            <a:r>
              <a:rPr lang="en-US" sz="1050" dirty="0">
                <a:solidFill>
                  <a:prstClr val="black"/>
                </a:solidFill>
                <a:latin typeface="Times New Roman"/>
                <a:ea typeface="MS PGothic" charset="0"/>
                <a:cs typeface="Times New Roman"/>
              </a:rPr>
              <a:t>Collect</a:t>
            </a:r>
          </a:p>
        </p:txBody>
      </p:sp>
      <p:sp>
        <p:nvSpPr>
          <p:cNvPr id="13" name="Rounded Rectangle 12"/>
          <p:cNvSpPr/>
          <p:nvPr/>
        </p:nvSpPr>
        <p:spPr bwMode="auto">
          <a:xfrm>
            <a:off x="5543551" y="2950369"/>
            <a:ext cx="765572" cy="354806"/>
          </a:xfrm>
          <a:prstGeom prst="round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anchor="ctr"/>
          <a:lstStyle/>
          <a:p>
            <a:pPr algn="ctr">
              <a:defRPr/>
            </a:pPr>
            <a:r>
              <a:rPr lang="en-US" sz="1050" dirty="0">
                <a:solidFill>
                  <a:prstClr val="black"/>
                </a:solidFill>
                <a:latin typeface="Times New Roman"/>
                <a:ea typeface="MS PGothic" charset="0"/>
                <a:cs typeface="Times New Roman"/>
              </a:rPr>
              <a:t>QA/QC</a:t>
            </a:r>
          </a:p>
        </p:txBody>
      </p:sp>
      <p:sp>
        <p:nvSpPr>
          <p:cNvPr id="14" name="Rounded Rectangle 13"/>
          <p:cNvSpPr/>
          <p:nvPr/>
        </p:nvSpPr>
        <p:spPr bwMode="auto">
          <a:xfrm>
            <a:off x="5360194" y="3661173"/>
            <a:ext cx="765572" cy="354806"/>
          </a:xfrm>
          <a:prstGeom prst="round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anchor="ctr"/>
          <a:lstStyle/>
          <a:p>
            <a:pPr algn="ctr">
              <a:defRPr/>
            </a:pPr>
            <a:r>
              <a:rPr lang="en-US" sz="1050" dirty="0">
                <a:solidFill>
                  <a:prstClr val="black"/>
                </a:solidFill>
                <a:latin typeface="Times New Roman"/>
                <a:ea typeface="MS PGothic" charset="0"/>
                <a:cs typeface="Times New Roman"/>
              </a:rPr>
              <a:t>Analyze</a:t>
            </a:r>
          </a:p>
        </p:txBody>
      </p:sp>
      <p:sp>
        <p:nvSpPr>
          <p:cNvPr id="15" name="Rounded Rectangle 14"/>
          <p:cNvSpPr/>
          <p:nvPr/>
        </p:nvSpPr>
        <p:spPr bwMode="auto">
          <a:xfrm>
            <a:off x="4825603" y="4204098"/>
            <a:ext cx="765572" cy="354806"/>
          </a:xfrm>
          <a:prstGeom prst="round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anchor="ctr"/>
          <a:lstStyle/>
          <a:p>
            <a:pPr algn="ctr">
              <a:defRPr/>
            </a:pPr>
            <a:r>
              <a:rPr lang="en-US" sz="1050" dirty="0">
                <a:solidFill>
                  <a:prstClr val="black"/>
                </a:solidFill>
                <a:latin typeface="Times New Roman"/>
                <a:ea typeface="MS PGothic" charset="0"/>
                <a:cs typeface="Times New Roman"/>
              </a:rPr>
              <a:t>Describe</a:t>
            </a:r>
          </a:p>
        </p:txBody>
      </p:sp>
      <p:sp>
        <p:nvSpPr>
          <p:cNvPr id="16" name="Rounded Rectangle 15"/>
          <p:cNvSpPr/>
          <p:nvPr/>
        </p:nvSpPr>
        <p:spPr bwMode="auto">
          <a:xfrm>
            <a:off x="3781426" y="4204098"/>
            <a:ext cx="765572" cy="354806"/>
          </a:xfrm>
          <a:prstGeom prst="round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anchor="ctr"/>
          <a:lstStyle/>
          <a:p>
            <a:pPr algn="ctr">
              <a:defRPr/>
            </a:pPr>
            <a:r>
              <a:rPr lang="en-US" sz="1050" dirty="0">
                <a:solidFill>
                  <a:prstClr val="black"/>
                </a:solidFill>
                <a:latin typeface="Times New Roman"/>
                <a:ea typeface="MS PGothic" charset="0"/>
                <a:cs typeface="Times New Roman"/>
              </a:rPr>
              <a:t>Publish</a:t>
            </a:r>
          </a:p>
          <a:p>
            <a:pPr algn="ctr">
              <a:defRPr/>
            </a:pPr>
            <a:r>
              <a:rPr lang="en-US" sz="1050" dirty="0">
                <a:solidFill>
                  <a:prstClr val="black"/>
                </a:solidFill>
                <a:latin typeface="Times New Roman"/>
                <a:ea typeface="MS PGothic" charset="0"/>
                <a:cs typeface="Times New Roman"/>
              </a:rPr>
              <a:t>Archive</a:t>
            </a:r>
          </a:p>
        </p:txBody>
      </p:sp>
      <p:sp>
        <p:nvSpPr>
          <p:cNvPr id="17" name="Rounded Rectangle 16"/>
          <p:cNvSpPr/>
          <p:nvPr/>
        </p:nvSpPr>
        <p:spPr bwMode="auto">
          <a:xfrm>
            <a:off x="3001566" y="3656410"/>
            <a:ext cx="765572" cy="354806"/>
          </a:xfrm>
          <a:prstGeom prst="round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anchor="ctr"/>
          <a:lstStyle/>
          <a:p>
            <a:pPr algn="ctr">
              <a:defRPr/>
            </a:pPr>
            <a:r>
              <a:rPr lang="en-US" sz="1050" dirty="0">
                <a:solidFill>
                  <a:prstClr val="black"/>
                </a:solidFill>
                <a:latin typeface="Times New Roman"/>
                <a:ea typeface="MS PGothic" charset="0"/>
                <a:cs typeface="Times New Roman"/>
              </a:rPr>
              <a:t>Discover</a:t>
            </a:r>
          </a:p>
        </p:txBody>
      </p:sp>
      <p:sp>
        <p:nvSpPr>
          <p:cNvPr id="18" name="Rounded Rectangle 17"/>
          <p:cNvSpPr/>
          <p:nvPr/>
        </p:nvSpPr>
        <p:spPr bwMode="auto">
          <a:xfrm>
            <a:off x="2846785" y="2949179"/>
            <a:ext cx="765572" cy="354806"/>
          </a:xfrm>
          <a:prstGeom prst="round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anchor="ctr"/>
          <a:lstStyle/>
          <a:p>
            <a:pPr algn="ctr">
              <a:defRPr/>
            </a:pPr>
            <a:r>
              <a:rPr lang="en-US" sz="1050" dirty="0">
                <a:solidFill>
                  <a:prstClr val="black"/>
                </a:solidFill>
                <a:latin typeface="Times New Roman"/>
                <a:ea typeface="MS PGothic" charset="0"/>
                <a:cs typeface="Times New Roman"/>
              </a:rPr>
              <a:t>Integrate</a:t>
            </a:r>
          </a:p>
        </p:txBody>
      </p:sp>
      <p:sp>
        <p:nvSpPr>
          <p:cNvPr id="19" name="Rounded Rectangle 18"/>
          <p:cNvSpPr/>
          <p:nvPr/>
        </p:nvSpPr>
        <p:spPr bwMode="auto">
          <a:xfrm>
            <a:off x="3049191" y="2239567"/>
            <a:ext cx="765572" cy="354806"/>
          </a:xfrm>
          <a:prstGeom prst="round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anchor="ctr"/>
          <a:lstStyle/>
          <a:p>
            <a:pPr algn="ctr">
              <a:defRPr/>
            </a:pPr>
            <a:r>
              <a:rPr lang="en-US" sz="1050" dirty="0">
                <a:solidFill>
                  <a:prstClr val="black"/>
                </a:solidFill>
                <a:latin typeface="Times New Roman"/>
                <a:ea typeface="MS PGothic" charset="0"/>
                <a:cs typeface="Times New Roman"/>
              </a:rPr>
              <a:t>Analyze</a:t>
            </a:r>
          </a:p>
        </p:txBody>
      </p:sp>
      <p:cxnSp>
        <p:nvCxnSpPr>
          <p:cNvPr id="21517" name="Straight Arrow Connector 22"/>
          <p:cNvCxnSpPr>
            <a:cxnSpLocks noChangeShapeType="1"/>
          </p:cNvCxnSpPr>
          <p:nvPr/>
        </p:nvCxnSpPr>
        <p:spPr bwMode="auto">
          <a:xfrm>
            <a:off x="5095875" y="2084785"/>
            <a:ext cx="216694" cy="125015"/>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cxnSp>
        <p:nvCxnSpPr>
          <p:cNvPr id="21518" name="Straight Arrow Connector 23"/>
          <p:cNvCxnSpPr>
            <a:cxnSpLocks noChangeShapeType="1"/>
          </p:cNvCxnSpPr>
          <p:nvPr/>
        </p:nvCxnSpPr>
        <p:spPr bwMode="auto">
          <a:xfrm>
            <a:off x="5626894" y="2641998"/>
            <a:ext cx="86916" cy="253603"/>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cxnSp>
        <p:nvCxnSpPr>
          <p:cNvPr id="21519" name="Straight Arrow Connector 26"/>
          <p:cNvCxnSpPr>
            <a:cxnSpLocks noChangeShapeType="1"/>
          </p:cNvCxnSpPr>
          <p:nvPr/>
        </p:nvCxnSpPr>
        <p:spPr bwMode="auto">
          <a:xfrm flipH="1">
            <a:off x="5680472" y="3357563"/>
            <a:ext cx="85725" cy="264319"/>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cxnSp>
        <p:nvCxnSpPr>
          <p:cNvPr id="21520" name="Straight Arrow Connector 28"/>
          <p:cNvCxnSpPr>
            <a:cxnSpLocks noChangeShapeType="1"/>
          </p:cNvCxnSpPr>
          <p:nvPr/>
        </p:nvCxnSpPr>
        <p:spPr bwMode="auto">
          <a:xfrm flipH="1">
            <a:off x="5061347" y="3956448"/>
            <a:ext cx="251222" cy="225028"/>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cxnSp>
        <p:nvCxnSpPr>
          <p:cNvPr id="21521" name="Straight Arrow Connector 31"/>
          <p:cNvCxnSpPr>
            <a:cxnSpLocks noChangeShapeType="1"/>
          </p:cNvCxnSpPr>
          <p:nvPr/>
        </p:nvCxnSpPr>
        <p:spPr bwMode="auto">
          <a:xfrm flipH="1">
            <a:off x="4587479" y="4358879"/>
            <a:ext cx="196453" cy="9525"/>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cxnSp>
        <p:nvCxnSpPr>
          <p:cNvPr id="21522" name="Straight Arrow Connector 34"/>
          <p:cNvCxnSpPr>
            <a:cxnSpLocks noChangeShapeType="1"/>
          </p:cNvCxnSpPr>
          <p:nvPr/>
        </p:nvCxnSpPr>
        <p:spPr bwMode="auto">
          <a:xfrm flipH="1" flipV="1">
            <a:off x="3806429" y="3955257"/>
            <a:ext cx="234553" cy="178594"/>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cxnSp>
        <p:nvCxnSpPr>
          <p:cNvPr id="21523" name="Straight Arrow Connector 37"/>
          <p:cNvCxnSpPr>
            <a:cxnSpLocks noChangeShapeType="1"/>
          </p:cNvCxnSpPr>
          <p:nvPr/>
        </p:nvCxnSpPr>
        <p:spPr bwMode="auto">
          <a:xfrm flipH="1" flipV="1">
            <a:off x="3402807" y="3350419"/>
            <a:ext cx="113110" cy="234554"/>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cxnSp>
        <p:nvCxnSpPr>
          <p:cNvPr id="21524" name="Straight Arrow Connector 40"/>
          <p:cNvCxnSpPr>
            <a:cxnSpLocks noChangeShapeType="1"/>
          </p:cNvCxnSpPr>
          <p:nvPr/>
        </p:nvCxnSpPr>
        <p:spPr bwMode="auto">
          <a:xfrm flipV="1">
            <a:off x="3411141" y="2632473"/>
            <a:ext cx="89297" cy="250031"/>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cxnSp>
        <p:nvCxnSpPr>
          <p:cNvPr id="21525" name="Straight Arrow Connector 43"/>
          <p:cNvCxnSpPr>
            <a:cxnSpLocks noChangeShapeType="1"/>
          </p:cNvCxnSpPr>
          <p:nvPr/>
        </p:nvCxnSpPr>
        <p:spPr bwMode="auto">
          <a:xfrm flipV="1">
            <a:off x="3936207" y="2026444"/>
            <a:ext cx="241697" cy="161925"/>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sp>
        <p:nvSpPr>
          <p:cNvPr id="25620" name="TextBox 46"/>
          <p:cNvSpPr txBox="1">
            <a:spLocks noChangeArrowheads="1"/>
          </p:cNvSpPr>
          <p:nvPr/>
        </p:nvSpPr>
        <p:spPr bwMode="auto">
          <a:xfrm>
            <a:off x="4249153" y="1364457"/>
            <a:ext cx="82266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charset="0"/>
                <a:ea typeface="MS PGothic" charset="-128"/>
              </a:defRPr>
            </a:lvl1pPr>
            <a:lvl2pPr marL="742950" indent="-285750">
              <a:spcBef>
                <a:spcPct val="20000"/>
              </a:spcBef>
              <a:buFont typeface="Arial" charset="0"/>
              <a:buChar char="–"/>
              <a:defRPr sz="2800">
                <a:solidFill>
                  <a:schemeClr val="tx1"/>
                </a:solidFill>
                <a:latin typeface="Calibri" charset="0"/>
                <a:ea typeface="MS PGothic" charset="-128"/>
              </a:defRPr>
            </a:lvl2pPr>
            <a:lvl3pPr marL="1143000" indent="-228600">
              <a:spcBef>
                <a:spcPct val="20000"/>
              </a:spcBef>
              <a:buFont typeface="Arial" charset="0"/>
              <a:buChar char="•"/>
              <a:defRPr sz="2400">
                <a:solidFill>
                  <a:schemeClr val="tx1"/>
                </a:solidFill>
                <a:latin typeface="Calibri" charset="0"/>
                <a:ea typeface="MS PGothic" charset="-128"/>
              </a:defRPr>
            </a:lvl3pPr>
            <a:lvl4pPr marL="1600200" indent="-228600">
              <a:spcBef>
                <a:spcPct val="20000"/>
              </a:spcBef>
              <a:buFont typeface="Arial" charset="0"/>
              <a:buChar char="–"/>
              <a:defRPr sz="2000">
                <a:solidFill>
                  <a:schemeClr val="tx1"/>
                </a:solidFill>
                <a:latin typeface="Calibri" charset="0"/>
                <a:ea typeface="MS PGothic" charset="-128"/>
              </a:defRPr>
            </a:lvl4pPr>
            <a:lvl5pPr marL="2057400" indent="-228600">
              <a:spcBef>
                <a:spcPct val="20000"/>
              </a:spcBef>
              <a:buFont typeface="Arial" charset="0"/>
              <a:buChar char="»"/>
              <a:defRPr sz="2000">
                <a:solidFill>
                  <a:schemeClr val="tx1"/>
                </a:solidFill>
                <a:latin typeface="Calibri" charset="0"/>
                <a:ea typeface="MS PGothic"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9pPr>
          </a:lstStyle>
          <a:p>
            <a:pPr eaLnBrk="1" hangingPunct="1">
              <a:spcBef>
                <a:spcPct val="0"/>
              </a:spcBef>
              <a:buFontTx/>
              <a:buNone/>
            </a:pPr>
            <a:r>
              <a:rPr lang="en-US" altLang="en-US" sz="1050">
                <a:solidFill>
                  <a:srgbClr val="000000"/>
                </a:solidFill>
                <a:latin typeface="Times New Roman" charset="0"/>
                <a:ea typeface="ＭＳ Ｐゴシック" charset="-128"/>
              </a:rPr>
              <a:t>CCE Office</a:t>
            </a:r>
          </a:p>
          <a:p>
            <a:pPr eaLnBrk="1" hangingPunct="1">
              <a:spcBef>
                <a:spcPct val="0"/>
              </a:spcBef>
              <a:buFontTx/>
              <a:buNone/>
            </a:pPr>
            <a:r>
              <a:rPr lang="en-US" altLang="en-US" sz="1050">
                <a:solidFill>
                  <a:srgbClr val="000000"/>
                </a:solidFill>
                <a:latin typeface="Times New Roman" charset="0"/>
                <a:ea typeface="ＭＳ Ｐゴシック" charset="-128"/>
              </a:rPr>
              <a:t>NASA HQ</a:t>
            </a:r>
          </a:p>
        </p:txBody>
      </p:sp>
      <p:sp>
        <p:nvSpPr>
          <p:cNvPr id="25621" name="TextBox 47"/>
          <p:cNvSpPr txBox="1">
            <a:spLocks noChangeArrowheads="1"/>
          </p:cNvSpPr>
          <p:nvPr/>
        </p:nvSpPr>
        <p:spPr bwMode="auto">
          <a:xfrm>
            <a:off x="5021469" y="1535906"/>
            <a:ext cx="120898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charset="0"/>
                <a:ea typeface="MS PGothic" charset="-128"/>
              </a:defRPr>
            </a:lvl1pPr>
            <a:lvl2pPr marL="742950" indent="-285750">
              <a:spcBef>
                <a:spcPct val="20000"/>
              </a:spcBef>
              <a:buFont typeface="Arial" charset="0"/>
              <a:buChar char="–"/>
              <a:defRPr sz="2800">
                <a:solidFill>
                  <a:schemeClr val="tx1"/>
                </a:solidFill>
                <a:latin typeface="Calibri" charset="0"/>
                <a:ea typeface="MS PGothic" charset="-128"/>
              </a:defRPr>
            </a:lvl2pPr>
            <a:lvl3pPr marL="1143000" indent="-228600">
              <a:spcBef>
                <a:spcPct val="20000"/>
              </a:spcBef>
              <a:buFont typeface="Arial" charset="0"/>
              <a:buChar char="•"/>
              <a:defRPr sz="2400">
                <a:solidFill>
                  <a:schemeClr val="tx1"/>
                </a:solidFill>
                <a:latin typeface="Calibri" charset="0"/>
                <a:ea typeface="MS PGothic" charset="-128"/>
              </a:defRPr>
            </a:lvl3pPr>
            <a:lvl4pPr marL="1600200" indent="-228600">
              <a:spcBef>
                <a:spcPct val="20000"/>
              </a:spcBef>
              <a:buFont typeface="Arial" charset="0"/>
              <a:buChar char="–"/>
              <a:defRPr sz="2000">
                <a:solidFill>
                  <a:schemeClr val="tx1"/>
                </a:solidFill>
                <a:latin typeface="Calibri" charset="0"/>
                <a:ea typeface="MS PGothic" charset="-128"/>
              </a:defRPr>
            </a:lvl4pPr>
            <a:lvl5pPr marL="2057400" indent="-228600">
              <a:spcBef>
                <a:spcPct val="20000"/>
              </a:spcBef>
              <a:buFont typeface="Arial" charset="0"/>
              <a:buChar char="»"/>
              <a:defRPr sz="2000">
                <a:solidFill>
                  <a:schemeClr val="tx1"/>
                </a:solidFill>
                <a:latin typeface="Calibri" charset="0"/>
                <a:ea typeface="MS PGothic"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9pPr>
          </a:lstStyle>
          <a:p>
            <a:pPr eaLnBrk="1" hangingPunct="1">
              <a:spcBef>
                <a:spcPct val="0"/>
              </a:spcBef>
              <a:buFontTx/>
              <a:buNone/>
            </a:pPr>
            <a:r>
              <a:rPr lang="en-US" altLang="en-US" sz="1050">
                <a:solidFill>
                  <a:srgbClr val="000000"/>
                </a:solidFill>
                <a:latin typeface="Times New Roman" charset="0"/>
                <a:ea typeface="ＭＳ Ｐゴシック" charset="-128"/>
              </a:rPr>
              <a:t>Calls for Proposals</a:t>
            </a:r>
          </a:p>
        </p:txBody>
      </p:sp>
      <p:sp>
        <p:nvSpPr>
          <p:cNvPr id="25622" name="TextBox 49"/>
          <p:cNvSpPr txBox="1">
            <a:spLocks noChangeArrowheads="1"/>
          </p:cNvSpPr>
          <p:nvPr/>
        </p:nvSpPr>
        <p:spPr bwMode="auto">
          <a:xfrm>
            <a:off x="5350330" y="1770460"/>
            <a:ext cx="237597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charset="0"/>
                <a:ea typeface="MS PGothic" charset="-128"/>
              </a:defRPr>
            </a:lvl1pPr>
            <a:lvl2pPr marL="742950" indent="-285750">
              <a:spcBef>
                <a:spcPct val="20000"/>
              </a:spcBef>
              <a:buFont typeface="Arial" charset="0"/>
              <a:buChar char="–"/>
              <a:defRPr sz="2800">
                <a:solidFill>
                  <a:schemeClr val="tx1"/>
                </a:solidFill>
                <a:latin typeface="Calibri" charset="0"/>
                <a:ea typeface="MS PGothic" charset="-128"/>
              </a:defRPr>
            </a:lvl2pPr>
            <a:lvl3pPr marL="1143000" indent="-228600">
              <a:spcBef>
                <a:spcPct val="20000"/>
              </a:spcBef>
              <a:buFont typeface="Arial" charset="0"/>
              <a:buChar char="•"/>
              <a:defRPr sz="2400">
                <a:solidFill>
                  <a:schemeClr val="tx1"/>
                </a:solidFill>
                <a:latin typeface="Calibri" charset="0"/>
                <a:ea typeface="MS PGothic" charset="-128"/>
              </a:defRPr>
            </a:lvl3pPr>
            <a:lvl4pPr marL="1600200" indent="-228600">
              <a:spcBef>
                <a:spcPct val="20000"/>
              </a:spcBef>
              <a:buFont typeface="Arial" charset="0"/>
              <a:buChar char="–"/>
              <a:defRPr sz="2000">
                <a:solidFill>
                  <a:schemeClr val="tx1"/>
                </a:solidFill>
                <a:latin typeface="Calibri" charset="0"/>
                <a:ea typeface="MS PGothic" charset="-128"/>
              </a:defRPr>
            </a:lvl4pPr>
            <a:lvl5pPr marL="2057400" indent="-228600">
              <a:spcBef>
                <a:spcPct val="20000"/>
              </a:spcBef>
              <a:buFont typeface="Arial" charset="0"/>
              <a:buChar char="»"/>
              <a:defRPr sz="2000">
                <a:solidFill>
                  <a:schemeClr val="tx1"/>
                </a:solidFill>
                <a:latin typeface="Calibri" charset="0"/>
                <a:ea typeface="MS PGothic"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9pPr>
          </a:lstStyle>
          <a:p>
            <a:pPr eaLnBrk="1" hangingPunct="1">
              <a:spcBef>
                <a:spcPct val="0"/>
              </a:spcBef>
              <a:buFontTx/>
              <a:buNone/>
            </a:pPr>
            <a:r>
              <a:rPr lang="en-US" altLang="en-US" sz="1050">
                <a:solidFill>
                  <a:srgbClr val="000000"/>
                </a:solidFill>
                <a:latin typeface="Times New Roman" charset="0"/>
                <a:ea typeface="ＭＳ Ｐゴシック" charset="-128"/>
              </a:rPr>
              <a:t>Selection of Funded Proposals/Scientists</a:t>
            </a:r>
          </a:p>
        </p:txBody>
      </p:sp>
      <p:sp>
        <p:nvSpPr>
          <p:cNvPr id="25623" name="TextBox 50"/>
          <p:cNvSpPr txBox="1">
            <a:spLocks noChangeArrowheads="1"/>
          </p:cNvSpPr>
          <p:nvPr/>
        </p:nvSpPr>
        <p:spPr bwMode="auto">
          <a:xfrm>
            <a:off x="6155516" y="2049066"/>
            <a:ext cx="197682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charset="0"/>
                <a:ea typeface="MS PGothic" charset="-128"/>
              </a:defRPr>
            </a:lvl1pPr>
            <a:lvl2pPr marL="742950" indent="-285750">
              <a:spcBef>
                <a:spcPct val="20000"/>
              </a:spcBef>
              <a:buFont typeface="Arial" charset="0"/>
              <a:buChar char="–"/>
              <a:defRPr sz="2800">
                <a:solidFill>
                  <a:schemeClr val="tx1"/>
                </a:solidFill>
                <a:latin typeface="Calibri" charset="0"/>
                <a:ea typeface="MS PGothic" charset="-128"/>
              </a:defRPr>
            </a:lvl2pPr>
            <a:lvl3pPr marL="1143000" indent="-228600">
              <a:spcBef>
                <a:spcPct val="20000"/>
              </a:spcBef>
              <a:buFont typeface="Arial" charset="0"/>
              <a:buChar char="•"/>
              <a:defRPr sz="2400">
                <a:solidFill>
                  <a:schemeClr val="tx1"/>
                </a:solidFill>
                <a:latin typeface="Calibri" charset="0"/>
                <a:ea typeface="MS PGothic" charset="-128"/>
              </a:defRPr>
            </a:lvl3pPr>
            <a:lvl4pPr marL="1600200" indent="-228600">
              <a:spcBef>
                <a:spcPct val="20000"/>
              </a:spcBef>
              <a:buFont typeface="Arial" charset="0"/>
              <a:buChar char="–"/>
              <a:defRPr sz="2000">
                <a:solidFill>
                  <a:schemeClr val="tx1"/>
                </a:solidFill>
                <a:latin typeface="Calibri" charset="0"/>
                <a:ea typeface="MS PGothic" charset="-128"/>
              </a:defRPr>
            </a:lvl4pPr>
            <a:lvl5pPr marL="2057400" indent="-228600">
              <a:spcBef>
                <a:spcPct val="20000"/>
              </a:spcBef>
              <a:buFont typeface="Arial" charset="0"/>
              <a:buChar char="»"/>
              <a:defRPr sz="2000">
                <a:solidFill>
                  <a:schemeClr val="tx1"/>
                </a:solidFill>
                <a:latin typeface="Calibri" charset="0"/>
                <a:ea typeface="MS PGothic"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9pPr>
          </a:lstStyle>
          <a:p>
            <a:pPr eaLnBrk="1" hangingPunct="1">
              <a:spcBef>
                <a:spcPct val="0"/>
              </a:spcBef>
              <a:buFontTx/>
              <a:buNone/>
            </a:pPr>
            <a:r>
              <a:rPr lang="en-US" altLang="en-US" sz="1050">
                <a:solidFill>
                  <a:srgbClr val="000000"/>
                </a:solidFill>
                <a:latin typeface="Times New Roman" charset="0"/>
                <a:ea typeface="ＭＳ Ｐゴシック" charset="-128"/>
              </a:rPr>
              <a:t>Identify Communities of Practice</a:t>
            </a:r>
          </a:p>
          <a:p>
            <a:pPr eaLnBrk="1" hangingPunct="1">
              <a:spcBef>
                <a:spcPct val="0"/>
              </a:spcBef>
              <a:buFontTx/>
              <a:buNone/>
            </a:pPr>
            <a:r>
              <a:rPr lang="en-US" altLang="en-US" sz="1050">
                <a:solidFill>
                  <a:srgbClr val="000000"/>
                </a:solidFill>
                <a:latin typeface="Times New Roman" charset="0"/>
                <a:ea typeface="ＭＳ Ｐゴシック" charset="-128"/>
              </a:rPr>
              <a:t>CF Metadata, Ameriflux, GTN-P</a:t>
            </a:r>
          </a:p>
        </p:txBody>
      </p:sp>
      <p:sp>
        <p:nvSpPr>
          <p:cNvPr id="25624" name="TextBox 51"/>
          <p:cNvSpPr txBox="1">
            <a:spLocks noChangeArrowheads="1"/>
          </p:cNvSpPr>
          <p:nvPr/>
        </p:nvSpPr>
        <p:spPr bwMode="auto">
          <a:xfrm>
            <a:off x="6176963" y="2470547"/>
            <a:ext cx="173474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charset="0"/>
                <a:ea typeface="MS PGothic" charset="-128"/>
              </a:defRPr>
            </a:lvl1pPr>
            <a:lvl2pPr marL="742950" indent="-285750">
              <a:spcBef>
                <a:spcPct val="20000"/>
              </a:spcBef>
              <a:buFont typeface="Arial" charset="0"/>
              <a:buChar char="–"/>
              <a:defRPr sz="2800">
                <a:solidFill>
                  <a:schemeClr val="tx1"/>
                </a:solidFill>
                <a:latin typeface="Calibri" charset="0"/>
                <a:ea typeface="MS PGothic" charset="-128"/>
              </a:defRPr>
            </a:lvl2pPr>
            <a:lvl3pPr marL="1143000" indent="-228600">
              <a:spcBef>
                <a:spcPct val="20000"/>
              </a:spcBef>
              <a:buFont typeface="Arial" charset="0"/>
              <a:buChar char="•"/>
              <a:defRPr sz="2400">
                <a:solidFill>
                  <a:schemeClr val="tx1"/>
                </a:solidFill>
                <a:latin typeface="Calibri" charset="0"/>
                <a:ea typeface="MS PGothic" charset="-128"/>
              </a:defRPr>
            </a:lvl3pPr>
            <a:lvl4pPr marL="1600200" indent="-228600">
              <a:spcBef>
                <a:spcPct val="20000"/>
              </a:spcBef>
              <a:buFont typeface="Arial" charset="0"/>
              <a:buChar char="–"/>
              <a:defRPr sz="2000">
                <a:solidFill>
                  <a:schemeClr val="tx1"/>
                </a:solidFill>
                <a:latin typeface="Calibri" charset="0"/>
                <a:ea typeface="MS PGothic" charset="-128"/>
              </a:defRPr>
            </a:lvl4pPr>
            <a:lvl5pPr marL="2057400" indent="-228600">
              <a:spcBef>
                <a:spcPct val="20000"/>
              </a:spcBef>
              <a:buFont typeface="Arial" charset="0"/>
              <a:buChar char="»"/>
              <a:defRPr sz="2000">
                <a:solidFill>
                  <a:schemeClr val="tx1"/>
                </a:solidFill>
                <a:latin typeface="Calibri" charset="0"/>
                <a:ea typeface="MS PGothic"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9pPr>
          </a:lstStyle>
          <a:p>
            <a:pPr eaLnBrk="1" hangingPunct="1">
              <a:spcBef>
                <a:spcPct val="0"/>
              </a:spcBef>
              <a:buFontTx/>
              <a:buNone/>
            </a:pPr>
            <a:r>
              <a:rPr lang="en-US" altLang="en-US" sz="1050">
                <a:solidFill>
                  <a:srgbClr val="000000"/>
                </a:solidFill>
                <a:latin typeface="Times New Roman" charset="0"/>
                <a:ea typeface="ＭＳ Ｐゴシック" charset="-128"/>
              </a:rPr>
              <a:t>SensorML, Instrument Vendors, SmartPhone Apps</a:t>
            </a:r>
          </a:p>
        </p:txBody>
      </p:sp>
      <p:sp>
        <p:nvSpPr>
          <p:cNvPr id="25625" name="TextBox 53"/>
          <p:cNvSpPr txBox="1">
            <a:spLocks noChangeArrowheads="1"/>
          </p:cNvSpPr>
          <p:nvPr/>
        </p:nvSpPr>
        <p:spPr bwMode="auto">
          <a:xfrm>
            <a:off x="6232923" y="3327797"/>
            <a:ext cx="1244203"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charset="0"/>
                <a:ea typeface="MS PGothic" charset="-128"/>
              </a:defRPr>
            </a:lvl1pPr>
            <a:lvl2pPr marL="742950" indent="-285750">
              <a:spcBef>
                <a:spcPct val="20000"/>
              </a:spcBef>
              <a:buFont typeface="Arial" charset="0"/>
              <a:buChar char="–"/>
              <a:defRPr sz="2800">
                <a:solidFill>
                  <a:schemeClr val="tx1"/>
                </a:solidFill>
                <a:latin typeface="Calibri" charset="0"/>
                <a:ea typeface="MS PGothic" charset="-128"/>
              </a:defRPr>
            </a:lvl2pPr>
            <a:lvl3pPr marL="1143000" indent="-228600">
              <a:spcBef>
                <a:spcPct val="20000"/>
              </a:spcBef>
              <a:buFont typeface="Arial" charset="0"/>
              <a:buChar char="•"/>
              <a:defRPr sz="2400">
                <a:solidFill>
                  <a:schemeClr val="tx1"/>
                </a:solidFill>
                <a:latin typeface="Calibri" charset="0"/>
                <a:ea typeface="MS PGothic" charset="-128"/>
              </a:defRPr>
            </a:lvl3pPr>
            <a:lvl4pPr marL="1600200" indent="-228600">
              <a:spcBef>
                <a:spcPct val="20000"/>
              </a:spcBef>
              <a:buFont typeface="Arial" charset="0"/>
              <a:buChar char="–"/>
              <a:defRPr sz="2000">
                <a:solidFill>
                  <a:schemeClr val="tx1"/>
                </a:solidFill>
                <a:latin typeface="Calibri" charset="0"/>
                <a:ea typeface="MS PGothic" charset="-128"/>
              </a:defRPr>
            </a:lvl4pPr>
            <a:lvl5pPr marL="2057400" indent="-228600">
              <a:spcBef>
                <a:spcPct val="20000"/>
              </a:spcBef>
              <a:buFont typeface="Arial" charset="0"/>
              <a:buChar char="»"/>
              <a:defRPr sz="2000">
                <a:solidFill>
                  <a:schemeClr val="tx1"/>
                </a:solidFill>
                <a:latin typeface="Calibri" charset="0"/>
                <a:ea typeface="MS PGothic"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9pPr>
          </a:lstStyle>
          <a:p>
            <a:pPr eaLnBrk="1" hangingPunct="1">
              <a:spcBef>
                <a:spcPct val="0"/>
              </a:spcBef>
              <a:buFontTx/>
              <a:buNone/>
            </a:pPr>
            <a:r>
              <a:rPr lang="en-US" altLang="en-US" sz="1050">
                <a:solidFill>
                  <a:srgbClr val="000000"/>
                </a:solidFill>
                <a:latin typeface="Times New Roman" charset="0"/>
                <a:ea typeface="ＭＳ Ｐゴシック" charset="-128"/>
              </a:rPr>
              <a:t>Windows: ESRI Linux: R, Python, IDL, Mathworks</a:t>
            </a:r>
          </a:p>
        </p:txBody>
      </p:sp>
      <p:sp>
        <p:nvSpPr>
          <p:cNvPr id="25626" name="TextBox 55"/>
          <p:cNvSpPr txBox="1">
            <a:spLocks noChangeArrowheads="1"/>
          </p:cNvSpPr>
          <p:nvPr/>
        </p:nvSpPr>
        <p:spPr bwMode="auto">
          <a:xfrm>
            <a:off x="3673078" y="4587479"/>
            <a:ext cx="109061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charset="0"/>
                <a:ea typeface="MS PGothic" charset="-128"/>
              </a:defRPr>
            </a:lvl1pPr>
            <a:lvl2pPr marL="742950" indent="-285750">
              <a:spcBef>
                <a:spcPct val="20000"/>
              </a:spcBef>
              <a:buFont typeface="Arial" charset="0"/>
              <a:buChar char="–"/>
              <a:defRPr sz="2800">
                <a:solidFill>
                  <a:schemeClr val="tx1"/>
                </a:solidFill>
                <a:latin typeface="Calibri" charset="0"/>
                <a:ea typeface="MS PGothic" charset="-128"/>
              </a:defRPr>
            </a:lvl2pPr>
            <a:lvl3pPr marL="1143000" indent="-228600">
              <a:spcBef>
                <a:spcPct val="20000"/>
              </a:spcBef>
              <a:buFont typeface="Arial" charset="0"/>
              <a:buChar char="•"/>
              <a:defRPr sz="2400">
                <a:solidFill>
                  <a:schemeClr val="tx1"/>
                </a:solidFill>
                <a:latin typeface="Calibri" charset="0"/>
                <a:ea typeface="MS PGothic" charset="-128"/>
              </a:defRPr>
            </a:lvl3pPr>
            <a:lvl4pPr marL="1600200" indent="-228600">
              <a:spcBef>
                <a:spcPct val="20000"/>
              </a:spcBef>
              <a:buFont typeface="Arial" charset="0"/>
              <a:buChar char="–"/>
              <a:defRPr sz="2000">
                <a:solidFill>
                  <a:schemeClr val="tx1"/>
                </a:solidFill>
                <a:latin typeface="Calibri" charset="0"/>
                <a:ea typeface="MS PGothic" charset="-128"/>
              </a:defRPr>
            </a:lvl4pPr>
            <a:lvl5pPr marL="2057400" indent="-228600">
              <a:spcBef>
                <a:spcPct val="20000"/>
              </a:spcBef>
              <a:buFont typeface="Arial" charset="0"/>
              <a:buChar char="»"/>
              <a:defRPr sz="2000">
                <a:solidFill>
                  <a:schemeClr val="tx1"/>
                </a:solidFill>
                <a:latin typeface="Calibri" charset="0"/>
                <a:ea typeface="MS PGothic"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9pPr>
          </a:lstStyle>
          <a:p>
            <a:pPr eaLnBrk="1" hangingPunct="1">
              <a:spcBef>
                <a:spcPct val="0"/>
              </a:spcBef>
              <a:buFontTx/>
              <a:buNone/>
            </a:pPr>
            <a:r>
              <a:rPr lang="en-US" altLang="en-US" sz="1050">
                <a:solidFill>
                  <a:srgbClr val="000000"/>
                </a:solidFill>
                <a:latin typeface="Times New Roman" charset="0"/>
                <a:ea typeface="ＭＳ Ｐゴシック" charset="-128"/>
              </a:rPr>
              <a:t>NASA DAACs</a:t>
            </a:r>
          </a:p>
          <a:p>
            <a:pPr eaLnBrk="1" hangingPunct="1">
              <a:spcBef>
                <a:spcPct val="0"/>
              </a:spcBef>
              <a:buFontTx/>
              <a:buNone/>
            </a:pPr>
            <a:r>
              <a:rPr lang="en-US" altLang="en-US" sz="1050">
                <a:solidFill>
                  <a:srgbClr val="000000"/>
                </a:solidFill>
                <a:latin typeface="Times New Roman" charset="0"/>
                <a:ea typeface="ＭＳ Ｐゴシック" charset="-128"/>
              </a:rPr>
              <a:t>NSIDC</a:t>
            </a:r>
          </a:p>
        </p:txBody>
      </p:sp>
      <p:sp>
        <p:nvSpPr>
          <p:cNvPr id="25627" name="TextBox 61"/>
          <p:cNvSpPr txBox="1">
            <a:spLocks noChangeArrowheads="1"/>
          </p:cNvSpPr>
          <p:nvPr/>
        </p:nvSpPr>
        <p:spPr bwMode="auto">
          <a:xfrm>
            <a:off x="2464594" y="1615678"/>
            <a:ext cx="146923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charset="0"/>
                <a:ea typeface="MS PGothic" charset="-128"/>
              </a:defRPr>
            </a:lvl1pPr>
            <a:lvl2pPr marL="742950" indent="-285750">
              <a:spcBef>
                <a:spcPct val="20000"/>
              </a:spcBef>
              <a:buFont typeface="Arial" charset="0"/>
              <a:buChar char="–"/>
              <a:defRPr sz="2800">
                <a:solidFill>
                  <a:schemeClr val="tx1"/>
                </a:solidFill>
                <a:latin typeface="Calibri" charset="0"/>
                <a:ea typeface="MS PGothic" charset="-128"/>
              </a:defRPr>
            </a:lvl2pPr>
            <a:lvl3pPr marL="1143000" indent="-228600">
              <a:spcBef>
                <a:spcPct val="20000"/>
              </a:spcBef>
              <a:buFont typeface="Arial" charset="0"/>
              <a:buChar char="•"/>
              <a:defRPr sz="2400">
                <a:solidFill>
                  <a:schemeClr val="tx1"/>
                </a:solidFill>
                <a:latin typeface="Calibri" charset="0"/>
                <a:ea typeface="MS PGothic" charset="-128"/>
              </a:defRPr>
            </a:lvl3pPr>
            <a:lvl4pPr marL="1600200" indent="-228600">
              <a:spcBef>
                <a:spcPct val="20000"/>
              </a:spcBef>
              <a:buFont typeface="Arial" charset="0"/>
              <a:buChar char="–"/>
              <a:defRPr sz="2000">
                <a:solidFill>
                  <a:schemeClr val="tx1"/>
                </a:solidFill>
                <a:latin typeface="Calibri" charset="0"/>
                <a:ea typeface="MS PGothic" charset="-128"/>
              </a:defRPr>
            </a:lvl4pPr>
            <a:lvl5pPr marL="2057400" indent="-228600">
              <a:spcBef>
                <a:spcPct val="20000"/>
              </a:spcBef>
              <a:buFont typeface="Arial" charset="0"/>
              <a:buChar char="»"/>
              <a:defRPr sz="2000">
                <a:solidFill>
                  <a:schemeClr val="tx1"/>
                </a:solidFill>
                <a:latin typeface="Calibri" charset="0"/>
                <a:ea typeface="MS PGothic"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9pPr>
          </a:lstStyle>
          <a:p>
            <a:pPr eaLnBrk="1" hangingPunct="1">
              <a:spcBef>
                <a:spcPct val="0"/>
              </a:spcBef>
              <a:buFontTx/>
              <a:buNone/>
            </a:pPr>
            <a:r>
              <a:rPr lang="en-US" altLang="en-US" sz="1050">
                <a:solidFill>
                  <a:srgbClr val="000000"/>
                </a:solidFill>
                <a:latin typeface="Times New Roman" charset="0"/>
                <a:ea typeface="ＭＳ Ｐゴシック" charset="-128"/>
              </a:rPr>
              <a:t>Science Team</a:t>
            </a:r>
          </a:p>
          <a:p>
            <a:pPr eaLnBrk="1" hangingPunct="1">
              <a:spcBef>
                <a:spcPct val="0"/>
              </a:spcBef>
              <a:buFontTx/>
              <a:buNone/>
            </a:pPr>
            <a:r>
              <a:rPr lang="en-US" altLang="en-US" sz="1050">
                <a:solidFill>
                  <a:srgbClr val="000000"/>
                </a:solidFill>
                <a:latin typeface="Times New Roman" charset="0"/>
                <a:ea typeface="ＭＳ Ｐゴシック" charset="-128"/>
              </a:rPr>
              <a:t>Implementation Plan</a:t>
            </a:r>
          </a:p>
        </p:txBody>
      </p:sp>
      <p:sp>
        <p:nvSpPr>
          <p:cNvPr id="25628" name="TextBox 62"/>
          <p:cNvSpPr txBox="1">
            <a:spLocks noChangeArrowheads="1"/>
          </p:cNvSpPr>
          <p:nvPr/>
        </p:nvSpPr>
        <p:spPr bwMode="auto">
          <a:xfrm>
            <a:off x="1727597" y="2390775"/>
            <a:ext cx="117038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charset="0"/>
                <a:ea typeface="MS PGothic" charset="-128"/>
              </a:defRPr>
            </a:lvl1pPr>
            <a:lvl2pPr marL="742950" indent="-285750">
              <a:spcBef>
                <a:spcPct val="20000"/>
              </a:spcBef>
              <a:buFont typeface="Arial" charset="0"/>
              <a:buChar char="–"/>
              <a:defRPr sz="2800">
                <a:solidFill>
                  <a:schemeClr val="tx1"/>
                </a:solidFill>
                <a:latin typeface="Calibri" charset="0"/>
                <a:ea typeface="MS PGothic" charset="-128"/>
              </a:defRPr>
            </a:lvl2pPr>
            <a:lvl3pPr marL="1143000" indent="-228600">
              <a:spcBef>
                <a:spcPct val="20000"/>
              </a:spcBef>
              <a:buFont typeface="Arial" charset="0"/>
              <a:buChar char="•"/>
              <a:defRPr sz="2400">
                <a:solidFill>
                  <a:schemeClr val="tx1"/>
                </a:solidFill>
                <a:latin typeface="Calibri" charset="0"/>
                <a:ea typeface="MS PGothic" charset="-128"/>
              </a:defRPr>
            </a:lvl3pPr>
            <a:lvl4pPr marL="1600200" indent="-228600">
              <a:spcBef>
                <a:spcPct val="20000"/>
              </a:spcBef>
              <a:buFont typeface="Arial" charset="0"/>
              <a:buChar char="–"/>
              <a:defRPr sz="2000">
                <a:solidFill>
                  <a:schemeClr val="tx1"/>
                </a:solidFill>
                <a:latin typeface="Calibri" charset="0"/>
                <a:ea typeface="MS PGothic" charset="-128"/>
              </a:defRPr>
            </a:lvl4pPr>
            <a:lvl5pPr marL="2057400" indent="-228600">
              <a:spcBef>
                <a:spcPct val="20000"/>
              </a:spcBef>
              <a:buFont typeface="Arial" charset="0"/>
              <a:buChar char="»"/>
              <a:defRPr sz="2000">
                <a:solidFill>
                  <a:schemeClr val="tx1"/>
                </a:solidFill>
                <a:latin typeface="Calibri" charset="0"/>
                <a:ea typeface="MS PGothic"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9pPr>
          </a:lstStyle>
          <a:p>
            <a:pPr eaLnBrk="1" hangingPunct="1">
              <a:spcBef>
                <a:spcPct val="0"/>
              </a:spcBef>
              <a:buFontTx/>
              <a:buNone/>
            </a:pPr>
            <a:r>
              <a:rPr lang="en-US" altLang="en-US" sz="1050">
                <a:solidFill>
                  <a:srgbClr val="000000"/>
                </a:solidFill>
                <a:latin typeface="Times New Roman" charset="0"/>
                <a:ea typeface="ＭＳ Ｐゴシック" charset="-128"/>
              </a:rPr>
              <a:t>Funded Scientists</a:t>
            </a:r>
          </a:p>
          <a:p>
            <a:pPr eaLnBrk="1" hangingPunct="1">
              <a:spcBef>
                <a:spcPct val="0"/>
              </a:spcBef>
              <a:buFontTx/>
              <a:buNone/>
            </a:pPr>
            <a:r>
              <a:rPr lang="en-US" altLang="en-US" sz="1050">
                <a:solidFill>
                  <a:srgbClr val="000000"/>
                </a:solidFill>
                <a:latin typeface="Times New Roman" charset="0"/>
                <a:ea typeface="ＭＳ Ｐゴシック" charset="-128"/>
              </a:rPr>
              <a:t>CCE Office</a:t>
            </a:r>
          </a:p>
        </p:txBody>
      </p:sp>
      <p:sp>
        <p:nvSpPr>
          <p:cNvPr id="25629" name="Rounded Rectangle 39"/>
          <p:cNvSpPr>
            <a:spLocks noChangeArrowheads="1"/>
          </p:cNvSpPr>
          <p:nvPr/>
        </p:nvSpPr>
        <p:spPr bwMode="auto">
          <a:xfrm>
            <a:off x="6038851" y="4075510"/>
            <a:ext cx="251222" cy="214313"/>
          </a:xfrm>
          <a:prstGeom prst="roundRect">
            <a:avLst>
              <a:gd name="adj" fmla="val 16667"/>
            </a:avLst>
          </a:prstGeom>
          <a:solidFill>
            <a:srgbClr val="87B2ED"/>
          </a:solidFill>
          <a:ln w="9525">
            <a:solidFill>
              <a:schemeClr val="tx1"/>
            </a:solidFill>
            <a:round/>
            <a:headEnd/>
            <a:tailEnd/>
          </a:ln>
        </p:spPr>
        <p:txBody>
          <a:bodyPr/>
          <a:lstStyle>
            <a:lvl1pPr>
              <a:spcBef>
                <a:spcPct val="20000"/>
              </a:spcBef>
              <a:buFont typeface="Arial" charset="0"/>
              <a:buChar char="•"/>
              <a:defRPr sz="3200">
                <a:solidFill>
                  <a:schemeClr val="tx1"/>
                </a:solidFill>
                <a:latin typeface="Calibri" charset="0"/>
                <a:ea typeface="MS PGothic" charset="-128"/>
              </a:defRPr>
            </a:lvl1pPr>
            <a:lvl2pPr marL="742950" indent="-285750">
              <a:spcBef>
                <a:spcPct val="20000"/>
              </a:spcBef>
              <a:buFont typeface="Arial" charset="0"/>
              <a:buChar char="–"/>
              <a:defRPr sz="2800">
                <a:solidFill>
                  <a:schemeClr val="tx1"/>
                </a:solidFill>
                <a:latin typeface="Calibri" charset="0"/>
                <a:ea typeface="MS PGothic" charset="-128"/>
              </a:defRPr>
            </a:lvl2pPr>
            <a:lvl3pPr marL="1143000" indent="-228600">
              <a:spcBef>
                <a:spcPct val="20000"/>
              </a:spcBef>
              <a:buFont typeface="Arial" charset="0"/>
              <a:buChar char="•"/>
              <a:defRPr sz="2400">
                <a:solidFill>
                  <a:schemeClr val="tx1"/>
                </a:solidFill>
                <a:latin typeface="Calibri" charset="0"/>
                <a:ea typeface="MS PGothic" charset="-128"/>
              </a:defRPr>
            </a:lvl3pPr>
            <a:lvl4pPr marL="1600200" indent="-228600">
              <a:spcBef>
                <a:spcPct val="20000"/>
              </a:spcBef>
              <a:buFont typeface="Arial" charset="0"/>
              <a:buChar char="–"/>
              <a:defRPr sz="2000">
                <a:solidFill>
                  <a:schemeClr val="tx1"/>
                </a:solidFill>
                <a:latin typeface="Calibri" charset="0"/>
                <a:ea typeface="MS PGothic" charset="-128"/>
              </a:defRPr>
            </a:lvl4pPr>
            <a:lvl5pPr marL="2057400" indent="-228600">
              <a:spcBef>
                <a:spcPct val="20000"/>
              </a:spcBef>
              <a:buFont typeface="Arial" charset="0"/>
              <a:buChar char="»"/>
              <a:defRPr sz="2000">
                <a:solidFill>
                  <a:schemeClr val="tx1"/>
                </a:solidFill>
                <a:latin typeface="Calibri" charset="0"/>
                <a:ea typeface="MS PGothic"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9pPr>
          </a:lstStyle>
          <a:p>
            <a:pPr>
              <a:spcBef>
                <a:spcPct val="0"/>
              </a:spcBef>
              <a:buFontTx/>
              <a:buNone/>
            </a:pPr>
            <a:endParaRPr lang="en-US" altLang="en-US" sz="675">
              <a:solidFill>
                <a:srgbClr val="000000"/>
              </a:solidFill>
              <a:latin typeface="55 Helvetica Roman" charset="0"/>
            </a:endParaRPr>
          </a:p>
        </p:txBody>
      </p:sp>
      <p:sp>
        <p:nvSpPr>
          <p:cNvPr id="25630" name="Rounded Rectangle 41"/>
          <p:cNvSpPr>
            <a:spLocks noChangeArrowheads="1"/>
          </p:cNvSpPr>
          <p:nvPr/>
        </p:nvSpPr>
        <p:spPr bwMode="auto">
          <a:xfrm>
            <a:off x="6043612" y="4314825"/>
            <a:ext cx="252413" cy="215504"/>
          </a:xfrm>
          <a:prstGeom prst="roundRect">
            <a:avLst>
              <a:gd name="adj" fmla="val 16667"/>
            </a:avLst>
          </a:prstGeom>
          <a:solidFill>
            <a:srgbClr val="CCFFCC"/>
          </a:solidFill>
          <a:ln w="9525">
            <a:solidFill>
              <a:schemeClr val="tx1"/>
            </a:solidFill>
            <a:round/>
            <a:headEnd/>
            <a:tailEnd/>
          </a:ln>
        </p:spPr>
        <p:txBody>
          <a:bodyPr/>
          <a:lstStyle>
            <a:lvl1pPr>
              <a:spcBef>
                <a:spcPct val="20000"/>
              </a:spcBef>
              <a:buFont typeface="Arial" charset="0"/>
              <a:buChar char="•"/>
              <a:defRPr sz="3200">
                <a:solidFill>
                  <a:schemeClr val="tx1"/>
                </a:solidFill>
                <a:latin typeface="Calibri" charset="0"/>
                <a:ea typeface="MS PGothic" charset="-128"/>
              </a:defRPr>
            </a:lvl1pPr>
            <a:lvl2pPr marL="742950" indent="-285750">
              <a:spcBef>
                <a:spcPct val="20000"/>
              </a:spcBef>
              <a:buFont typeface="Arial" charset="0"/>
              <a:buChar char="–"/>
              <a:defRPr sz="2800">
                <a:solidFill>
                  <a:schemeClr val="tx1"/>
                </a:solidFill>
                <a:latin typeface="Calibri" charset="0"/>
                <a:ea typeface="MS PGothic" charset="-128"/>
              </a:defRPr>
            </a:lvl2pPr>
            <a:lvl3pPr marL="1143000" indent="-228600">
              <a:spcBef>
                <a:spcPct val="20000"/>
              </a:spcBef>
              <a:buFont typeface="Arial" charset="0"/>
              <a:buChar char="•"/>
              <a:defRPr sz="2400">
                <a:solidFill>
                  <a:schemeClr val="tx1"/>
                </a:solidFill>
                <a:latin typeface="Calibri" charset="0"/>
                <a:ea typeface="MS PGothic" charset="-128"/>
              </a:defRPr>
            </a:lvl3pPr>
            <a:lvl4pPr marL="1600200" indent="-228600">
              <a:spcBef>
                <a:spcPct val="20000"/>
              </a:spcBef>
              <a:buFont typeface="Arial" charset="0"/>
              <a:buChar char="–"/>
              <a:defRPr sz="2000">
                <a:solidFill>
                  <a:schemeClr val="tx1"/>
                </a:solidFill>
                <a:latin typeface="Calibri" charset="0"/>
                <a:ea typeface="MS PGothic" charset="-128"/>
              </a:defRPr>
            </a:lvl4pPr>
            <a:lvl5pPr marL="2057400" indent="-228600">
              <a:spcBef>
                <a:spcPct val="20000"/>
              </a:spcBef>
              <a:buFont typeface="Arial" charset="0"/>
              <a:buChar char="»"/>
              <a:defRPr sz="2000">
                <a:solidFill>
                  <a:schemeClr val="tx1"/>
                </a:solidFill>
                <a:latin typeface="Calibri" charset="0"/>
                <a:ea typeface="MS PGothic"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9pPr>
          </a:lstStyle>
          <a:p>
            <a:pPr>
              <a:spcBef>
                <a:spcPct val="0"/>
              </a:spcBef>
              <a:buFontTx/>
              <a:buNone/>
            </a:pPr>
            <a:endParaRPr lang="en-US" altLang="en-US" sz="675">
              <a:solidFill>
                <a:srgbClr val="000000"/>
              </a:solidFill>
              <a:latin typeface="55 Helvetica Roman" charset="0"/>
            </a:endParaRPr>
          </a:p>
        </p:txBody>
      </p:sp>
      <p:sp>
        <p:nvSpPr>
          <p:cNvPr id="25631" name="Rounded Rectangle 42"/>
          <p:cNvSpPr>
            <a:spLocks noChangeArrowheads="1"/>
          </p:cNvSpPr>
          <p:nvPr/>
        </p:nvSpPr>
        <p:spPr bwMode="auto">
          <a:xfrm>
            <a:off x="6049566" y="4545806"/>
            <a:ext cx="252413" cy="215504"/>
          </a:xfrm>
          <a:prstGeom prst="roundRect">
            <a:avLst>
              <a:gd name="adj" fmla="val 16667"/>
            </a:avLst>
          </a:prstGeom>
          <a:solidFill>
            <a:schemeClr val="bg1"/>
          </a:solidFill>
          <a:ln w="9525">
            <a:solidFill>
              <a:schemeClr val="tx1"/>
            </a:solidFill>
            <a:round/>
            <a:headEnd/>
            <a:tailEnd/>
          </a:ln>
        </p:spPr>
        <p:txBody>
          <a:bodyPr/>
          <a:lstStyle>
            <a:lvl1pPr>
              <a:spcBef>
                <a:spcPct val="20000"/>
              </a:spcBef>
              <a:buFont typeface="Arial" charset="0"/>
              <a:buChar char="•"/>
              <a:defRPr sz="3200">
                <a:solidFill>
                  <a:schemeClr val="tx1"/>
                </a:solidFill>
                <a:latin typeface="Calibri" charset="0"/>
                <a:ea typeface="MS PGothic" charset="-128"/>
              </a:defRPr>
            </a:lvl1pPr>
            <a:lvl2pPr marL="742950" indent="-285750">
              <a:spcBef>
                <a:spcPct val="20000"/>
              </a:spcBef>
              <a:buFont typeface="Arial" charset="0"/>
              <a:buChar char="–"/>
              <a:defRPr sz="2800">
                <a:solidFill>
                  <a:schemeClr val="tx1"/>
                </a:solidFill>
                <a:latin typeface="Calibri" charset="0"/>
                <a:ea typeface="MS PGothic" charset="-128"/>
              </a:defRPr>
            </a:lvl2pPr>
            <a:lvl3pPr marL="1143000" indent="-228600">
              <a:spcBef>
                <a:spcPct val="20000"/>
              </a:spcBef>
              <a:buFont typeface="Arial" charset="0"/>
              <a:buChar char="•"/>
              <a:defRPr sz="2400">
                <a:solidFill>
                  <a:schemeClr val="tx1"/>
                </a:solidFill>
                <a:latin typeface="Calibri" charset="0"/>
                <a:ea typeface="MS PGothic" charset="-128"/>
              </a:defRPr>
            </a:lvl3pPr>
            <a:lvl4pPr marL="1600200" indent="-228600">
              <a:spcBef>
                <a:spcPct val="20000"/>
              </a:spcBef>
              <a:buFont typeface="Arial" charset="0"/>
              <a:buChar char="–"/>
              <a:defRPr sz="2000">
                <a:solidFill>
                  <a:schemeClr val="tx1"/>
                </a:solidFill>
                <a:latin typeface="Calibri" charset="0"/>
                <a:ea typeface="MS PGothic" charset="-128"/>
              </a:defRPr>
            </a:lvl4pPr>
            <a:lvl5pPr marL="2057400" indent="-228600">
              <a:spcBef>
                <a:spcPct val="20000"/>
              </a:spcBef>
              <a:buFont typeface="Arial" charset="0"/>
              <a:buChar char="»"/>
              <a:defRPr sz="2000">
                <a:solidFill>
                  <a:schemeClr val="tx1"/>
                </a:solidFill>
                <a:latin typeface="Calibri" charset="0"/>
                <a:ea typeface="MS PGothic"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9pPr>
          </a:lstStyle>
          <a:p>
            <a:pPr>
              <a:spcBef>
                <a:spcPct val="0"/>
              </a:spcBef>
              <a:buFontTx/>
              <a:buNone/>
            </a:pPr>
            <a:endParaRPr lang="en-US" altLang="en-US" sz="675">
              <a:solidFill>
                <a:srgbClr val="000000"/>
              </a:solidFill>
              <a:latin typeface="55 Helvetica Roman" charset="0"/>
            </a:endParaRPr>
          </a:p>
        </p:txBody>
      </p:sp>
      <p:sp>
        <p:nvSpPr>
          <p:cNvPr id="25632" name="TextBox 44"/>
          <p:cNvSpPr txBox="1">
            <a:spLocks noChangeArrowheads="1"/>
          </p:cNvSpPr>
          <p:nvPr/>
        </p:nvSpPr>
        <p:spPr bwMode="auto">
          <a:xfrm>
            <a:off x="6301979" y="4065985"/>
            <a:ext cx="119181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charset="0"/>
                <a:ea typeface="MS PGothic" charset="-128"/>
              </a:defRPr>
            </a:lvl1pPr>
            <a:lvl2pPr marL="742950" indent="-285750">
              <a:spcBef>
                <a:spcPct val="20000"/>
              </a:spcBef>
              <a:buFont typeface="Arial" charset="0"/>
              <a:buChar char="–"/>
              <a:defRPr sz="2800">
                <a:solidFill>
                  <a:schemeClr val="tx1"/>
                </a:solidFill>
                <a:latin typeface="Calibri" charset="0"/>
                <a:ea typeface="MS PGothic" charset="-128"/>
              </a:defRPr>
            </a:lvl2pPr>
            <a:lvl3pPr marL="1143000" indent="-228600">
              <a:spcBef>
                <a:spcPct val="20000"/>
              </a:spcBef>
              <a:buFont typeface="Arial" charset="0"/>
              <a:buChar char="•"/>
              <a:defRPr sz="2400">
                <a:solidFill>
                  <a:schemeClr val="tx1"/>
                </a:solidFill>
                <a:latin typeface="Calibri" charset="0"/>
                <a:ea typeface="MS PGothic" charset="-128"/>
              </a:defRPr>
            </a:lvl3pPr>
            <a:lvl4pPr marL="1600200" indent="-228600">
              <a:spcBef>
                <a:spcPct val="20000"/>
              </a:spcBef>
              <a:buFont typeface="Arial" charset="0"/>
              <a:buChar char="–"/>
              <a:defRPr sz="2000">
                <a:solidFill>
                  <a:schemeClr val="tx1"/>
                </a:solidFill>
                <a:latin typeface="Calibri" charset="0"/>
                <a:ea typeface="MS PGothic" charset="-128"/>
              </a:defRPr>
            </a:lvl4pPr>
            <a:lvl5pPr marL="2057400" indent="-228600">
              <a:spcBef>
                <a:spcPct val="20000"/>
              </a:spcBef>
              <a:buFont typeface="Arial" charset="0"/>
              <a:buChar char="»"/>
              <a:defRPr sz="2000">
                <a:solidFill>
                  <a:schemeClr val="tx1"/>
                </a:solidFill>
                <a:latin typeface="Calibri" charset="0"/>
                <a:ea typeface="MS PGothic"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9pPr>
          </a:lstStyle>
          <a:p>
            <a:pPr eaLnBrk="1" hangingPunct="1">
              <a:spcBef>
                <a:spcPct val="0"/>
              </a:spcBef>
              <a:buFontTx/>
              <a:buNone/>
            </a:pPr>
            <a:r>
              <a:rPr lang="en-US" altLang="en-US" sz="1050">
                <a:solidFill>
                  <a:srgbClr val="000000"/>
                </a:solidFill>
                <a:latin typeface="Times New Roman" charset="0"/>
                <a:ea typeface="ＭＳ Ｐゴシック" charset="-128"/>
              </a:rPr>
              <a:t>Traditional Project</a:t>
            </a:r>
          </a:p>
        </p:txBody>
      </p:sp>
      <p:sp>
        <p:nvSpPr>
          <p:cNvPr id="25633" name="TextBox 45"/>
          <p:cNvSpPr txBox="1">
            <a:spLocks noChangeArrowheads="1"/>
          </p:cNvSpPr>
          <p:nvPr/>
        </p:nvSpPr>
        <p:spPr bwMode="auto">
          <a:xfrm>
            <a:off x="6307931" y="4306491"/>
            <a:ext cx="119062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charset="0"/>
                <a:ea typeface="MS PGothic" charset="-128"/>
              </a:defRPr>
            </a:lvl1pPr>
            <a:lvl2pPr marL="742950" indent="-285750">
              <a:spcBef>
                <a:spcPct val="20000"/>
              </a:spcBef>
              <a:buFont typeface="Arial" charset="0"/>
              <a:buChar char="–"/>
              <a:defRPr sz="2800">
                <a:solidFill>
                  <a:schemeClr val="tx1"/>
                </a:solidFill>
                <a:latin typeface="Calibri" charset="0"/>
                <a:ea typeface="MS PGothic" charset="-128"/>
              </a:defRPr>
            </a:lvl2pPr>
            <a:lvl3pPr marL="1143000" indent="-228600">
              <a:spcBef>
                <a:spcPct val="20000"/>
              </a:spcBef>
              <a:buFont typeface="Arial" charset="0"/>
              <a:buChar char="•"/>
              <a:defRPr sz="2400">
                <a:solidFill>
                  <a:schemeClr val="tx1"/>
                </a:solidFill>
                <a:latin typeface="Calibri" charset="0"/>
                <a:ea typeface="MS PGothic" charset="-128"/>
              </a:defRPr>
            </a:lvl3pPr>
            <a:lvl4pPr marL="1600200" indent="-228600">
              <a:spcBef>
                <a:spcPct val="20000"/>
              </a:spcBef>
              <a:buFont typeface="Arial" charset="0"/>
              <a:buChar char="–"/>
              <a:defRPr sz="2000">
                <a:solidFill>
                  <a:schemeClr val="tx1"/>
                </a:solidFill>
                <a:latin typeface="Calibri" charset="0"/>
                <a:ea typeface="MS PGothic" charset="-128"/>
              </a:defRPr>
            </a:lvl4pPr>
            <a:lvl5pPr marL="2057400" indent="-228600">
              <a:spcBef>
                <a:spcPct val="20000"/>
              </a:spcBef>
              <a:buFont typeface="Arial" charset="0"/>
              <a:buChar char="»"/>
              <a:defRPr sz="2000">
                <a:solidFill>
                  <a:schemeClr val="tx1"/>
                </a:solidFill>
                <a:latin typeface="Calibri" charset="0"/>
                <a:ea typeface="MS PGothic"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9pPr>
          </a:lstStyle>
          <a:p>
            <a:pPr eaLnBrk="1" hangingPunct="1">
              <a:spcBef>
                <a:spcPct val="0"/>
              </a:spcBef>
              <a:buFontTx/>
              <a:buNone/>
            </a:pPr>
            <a:r>
              <a:rPr lang="en-US" altLang="en-US" sz="1050">
                <a:solidFill>
                  <a:srgbClr val="000000"/>
                </a:solidFill>
                <a:latin typeface="Times New Roman" charset="0"/>
                <a:ea typeface="ＭＳ Ｐゴシック" charset="-128"/>
              </a:rPr>
              <a:t>Data Reuse</a:t>
            </a:r>
          </a:p>
        </p:txBody>
      </p:sp>
      <p:sp>
        <p:nvSpPr>
          <p:cNvPr id="25634" name="TextBox 48"/>
          <p:cNvSpPr txBox="1">
            <a:spLocks noChangeArrowheads="1"/>
          </p:cNvSpPr>
          <p:nvPr/>
        </p:nvSpPr>
        <p:spPr bwMode="auto">
          <a:xfrm>
            <a:off x="6305550" y="4537472"/>
            <a:ext cx="170616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charset="0"/>
                <a:ea typeface="MS PGothic" charset="-128"/>
              </a:defRPr>
            </a:lvl1pPr>
            <a:lvl2pPr marL="742950" indent="-285750">
              <a:spcBef>
                <a:spcPct val="20000"/>
              </a:spcBef>
              <a:buFont typeface="Arial" charset="0"/>
              <a:buChar char="–"/>
              <a:defRPr sz="2800">
                <a:solidFill>
                  <a:schemeClr val="tx1"/>
                </a:solidFill>
                <a:latin typeface="Calibri" charset="0"/>
                <a:ea typeface="MS PGothic" charset="-128"/>
              </a:defRPr>
            </a:lvl2pPr>
            <a:lvl3pPr marL="1143000" indent="-228600">
              <a:spcBef>
                <a:spcPct val="20000"/>
              </a:spcBef>
              <a:buFont typeface="Arial" charset="0"/>
              <a:buChar char="•"/>
              <a:defRPr sz="2400">
                <a:solidFill>
                  <a:schemeClr val="tx1"/>
                </a:solidFill>
                <a:latin typeface="Calibri" charset="0"/>
                <a:ea typeface="MS PGothic" charset="-128"/>
              </a:defRPr>
            </a:lvl3pPr>
            <a:lvl4pPr marL="1600200" indent="-228600">
              <a:spcBef>
                <a:spcPct val="20000"/>
              </a:spcBef>
              <a:buFont typeface="Arial" charset="0"/>
              <a:buChar char="–"/>
              <a:defRPr sz="2000">
                <a:solidFill>
                  <a:schemeClr val="tx1"/>
                </a:solidFill>
                <a:latin typeface="Calibri" charset="0"/>
                <a:ea typeface="MS PGothic" charset="-128"/>
              </a:defRPr>
            </a:lvl4pPr>
            <a:lvl5pPr marL="2057400" indent="-228600">
              <a:spcBef>
                <a:spcPct val="20000"/>
              </a:spcBef>
              <a:buFont typeface="Arial" charset="0"/>
              <a:buChar char="»"/>
              <a:defRPr sz="2000">
                <a:solidFill>
                  <a:schemeClr val="tx1"/>
                </a:solidFill>
                <a:latin typeface="Calibri" charset="0"/>
                <a:ea typeface="MS PGothic"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9pPr>
          </a:lstStyle>
          <a:p>
            <a:pPr eaLnBrk="1" hangingPunct="1">
              <a:spcBef>
                <a:spcPct val="0"/>
              </a:spcBef>
              <a:buFontTx/>
              <a:buNone/>
            </a:pPr>
            <a:r>
              <a:rPr lang="en-US" altLang="en-US" sz="1050">
                <a:solidFill>
                  <a:srgbClr val="000000"/>
                </a:solidFill>
                <a:latin typeface="Times New Roman" charset="0"/>
                <a:ea typeface="ＭＳ Ｐゴシック" charset="-128"/>
              </a:rPr>
              <a:t>Closing the Data Life Cycle</a:t>
            </a:r>
          </a:p>
        </p:txBody>
      </p:sp>
      <p:sp>
        <p:nvSpPr>
          <p:cNvPr id="53" name="Rounded Rectangle 52"/>
          <p:cNvSpPr/>
          <p:nvPr/>
        </p:nvSpPr>
        <p:spPr bwMode="auto">
          <a:xfrm>
            <a:off x="1462088" y="2970610"/>
            <a:ext cx="765572" cy="354806"/>
          </a:xfrm>
          <a:prstGeom prst="round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anchor="ctr"/>
          <a:lstStyle/>
          <a:p>
            <a:pPr algn="ctr">
              <a:defRPr/>
            </a:pPr>
            <a:r>
              <a:rPr lang="en-US" sz="1050" dirty="0">
                <a:solidFill>
                  <a:prstClr val="black"/>
                </a:solidFill>
                <a:latin typeface="Times New Roman"/>
                <a:ea typeface="MS PGothic" charset="0"/>
                <a:cs typeface="Times New Roman"/>
              </a:rPr>
              <a:t>Other Data</a:t>
            </a:r>
          </a:p>
        </p:txBody>
      </p:sp>
      <p:cxnSp>
        <p:nvCxnSpPr>
          <p:cNvPr id="21545" name="Straight Arrow Connector 58"/>
          <p:cNvCxnSpPr>
            <a:cxnSpLocks noChangeShapeType="1"/>
          </p:cNvCxnSpPr>
          <p:nvPr/>
        </p:nvCxnSpPr>
        <p:spPr bwMode="auto">
          <a:xfrm>
            <a:off x="2313385" y="3128962"/>
            <a:ext cx="406003" cy="5954"/>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sp>
        <p:nvSpPr>
          <p:cNvPr id="25637" name="TextBox 59"/>
          <p:cNvSpPr txBox="1">
            <a:spLocks noChangeArrowheads="1"/>
          </p:cNvSpPr>
          <p:nvPr/>
        </p:nvSpPr>
        <p:spPr bwMode="auto">
          <a:xfrm>
            <a:off x="1307307" y="3364706"/>
            <a:ext cx="1170385"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charset="0"/>
                <a:ea typeface="MS PGothic" charset="-128"/>
              </a:defRPr>
            </a:lvl1pPr>
            <a:lvl2pPr marL="742950" indent="-285750">
              <a:spcBef>
                <a:spcPct val="20000"/>
              </a:spcBef>
              <a:buFont typeface="Arial" charset="0"/>
              <a:buChar char="–"/>
              <a:defRPr sz="2800">
                <a:solidFill>
                  <a:schemeClr val="tx1"/>
                </a:solidFill>
                <a:latin typeface="Calibri" charset="0"/>
                <a:ea typeface="MS PGothic" charset="-128"/>
              </a:defRPr>
            </a:lvl2pPr>
            <a:lvl3pPr marL="1143000" indent="-228600">
              <a:spcBef>
                <a:spcPct val="20000"/>
              </a:spcBef>
              <a:buFont typeface="Arial" charset="0"/>
              <a:buChar char="•"/>
              <a:defRPr sz="2400">
                <a:solidFill>
                  <a:schemeClr val="tx1"/>
                </a:solidFill>
                <a:latin typeface="Calibri" charset="0"/>
                <a:ea typeface="MS PGothic" charset="-128"/>
              </a:defRPr>
            </a:lvl3pPr>
            <a:lvl4pPr marL="1600200" indent="-228600">
              <a:spcBef>
                <a:spcPct val="20000"/>
              </a:spcBef>
              <a:buFont typeface="Arial" charset="0"/>
              <a:buChar char="–"/>
              <a:defRPr sz="2000">
                <a:solidFill>
                  <a:schemeClr val="tx1"/>
                </a:solidFill>
                <a:latin typeface="Calibri" charset="0"/>
                <a:ea typeface="MS PGothic" charset="-128"/>
              </a:defRPr>
            </a:lvl4pPr>
            <a:lvl5pPr marL="2057400" indent="-228600">
              <a:spcBef>
                <a:spcPct val="20000"/>
              </a:spcBef>
              <a:buFont typeface="Arial" charset="0"/>
              <a:buChar char="»"/>
              <a:defRPr sz="2000">
                <a:solidFill>
                  <a:schemeClr val="tx1"/>
                </a:solidFill>
                <a:latin typeface="Calibri" charset="0"/>
                <a:ea typeface="MS PGothic"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9pPr>
          </a:lstStyle>
          <a:p>
            <a:pPr eaLnBrk="1" hangingPunct="1">
              <a:spcBef>
                <a:spcPct val="0"/>
              </a:spcBef>
              <a:buFontTx/>
              <a:buNone/>
            </a:pPr>
            <a:r>
              <a:rPr lang="en-US" altLang="en-US" sz="1050">
                <a:solidFill>
                  <a:srgbClr val="000000"/>
                </a:solidFill>
                <a:latin typeface="Times New Roman" charset="0"/>
                <a:ea typeface="ＭＳ Ｐゴシック" charset="-128"/>
              </a:rPr>
              <a:t>Model and Observational Data</a:t>
            </a:r>
          </a:p>
        </p:txBody>
      </p:sp>
      <p:sp>
        <p:nvSpPr>
          <p:cNvPr id="25638" name="TextBox 1"/>
          <p:cNvSpPr txBox="1">
            <a:spLocks noChangeArrowheads="1"/>
          </p:cNvSpPr>
          <p:nvPr/>
        </p:nvSpPr>
        <p:spPr bwMode="auto">
          <a:xfrm>
            <a:off x="4685705" y="6031715"/>
            <a:ext cx="405758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charset="0"/>
                <a:ea typeface="MS PGothic" charset="-128"/>
              </a:defRPr>
            </a:lvl1pPr>
            <a:lvl2pPr marL="742950" indent="-285750">
              <a:spcBef>
                <a:spcPct val="20000"/>
              </a:spcBef>
              <a:buFont typeface="Arial" charset="0"/>
              <a:buChar char="–"/>
              <a:defRPr sz="2800">
                <a:solidFill>
                  <a:schemeClr val="tx1"/>
                </a:solidFill>
                <a:latin typeface="Calibri" charset="0"/>
                <a:ea typeface="MS PGothic" charset="-128"/>
              </a:defRPr>
            </a:lvl2pPr>
            <a:lvl3pPr marL="1143000" indent="-228600">
              <a:spcBef>
                <a:spcPct val="20000"/>
              </a:spcBef>
              <a:buFont typeface="Arial" charset="0"/>
              <a:buChar char="•"/>
              <a:defRPr sz="2400">
                <a:solidFill>
                  <a:schemeClr val="tx1"/>
                </a:solidFill>
                <a:latin typeface="Calibri" charset="0"/>
                <a:ea typeface="MS PGothic" charset="-128"/>
              </a:defRPr>
            </a:lvl3pPr>
            <a:lvl4pPr marL="1600200" indent="-228600">
              <a:spcBef>
                <a:spcPct val="20000"/>
              </a:spcBef>
              <a:buFont typeface="Arial" charset="0"/>
              <a:buChar char="–"/>
              <a:defRPr sz="2000">
                <a:solidFill>
                  <a:schemeClr val="tx1"/>
                </a:solidFill>
                <a:latin typeface="Calibri" charset="0"/>
                <a:ea typeface="MS PGothic" charset="-128"/>
              </a:defRPr>
            </a:lvl4pPr>
            <a:lvl5pPr marL="2057400" indent="-228600">
              <a:spcBef>
                <a:spcPct val="20000"/>
              </a:spcBef>
              <a:buFont typeface="Arial" charset="0"/>
              <a:buChar char="»"/>
              <a:defRPr sz="2000">
                <a:solidFill>
                  <a:schemeClr val="tx1"/>
                </a:solidFill>
                <a:latin typeface="Calibri" charset="0"/>
                <a:ea typeface="MS PGothic"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9pPr>
          </a:lstStyle>
          <a:p>
            <a:pPr eaLnBrk="1" hangingPunct="1">
              <a:spcBef>
                <a:spcPct val="0"/>
              </a:spcBef>
              <a:buFontTx/>
              <a:buNone/>
            </a:pPr>
            <a:r>
              <a:rPr lang="en-US" altLang="en-US" sz="1350">
                <a:solidFill>
                  <a:srgbClr val="000000"/>
                </a:solidFill>
                <a:ea typeface="ＭＳ Ｐゴシック" charset="-128"/>
              </a:rPr>
              <a:t>Augmented from </a:t>
            </a:r>
            <a:r>
              <a:rPr lang="en-US" altLang="en-US" sz="1350" dirty="0" err="1">
                <a:solidFill>
                  <a:srgbClr val="000000"/>
                </a:solidFill>
                <a:ea typeface="ＭＳ Ｐゴシック" charset="-128"/>
              </a:rPr>
              <a:t>Rüegg</a:t>
            </a:r>
            <a:r>
              <a:rPr lang="en-US" altLang="en-US" sz="1350" dirty="0">
                <a:solidFill>
                  <a:srgbClr val="000000"/>
                </a:solidFill>
                <a:ea typeface="ＭＳ Ｐゴシック" charset="-128"/>
              </a:rPr>
              <a:t> et al 2014 in </a:t>
            </a:r>
            <a:r>
              <a:rPr lang="en-US" altLang="en-US" sz="1350" i="1" dirty="0">
                <a:solidFill>
                  <a:srgbClr val="000000"/>
                </a:solidFill>
                <a:ea typeface="ＭＳ Ｐゴシック" charset="-128"/>
              </a:rPr>
              <a:t>Front </a:t>
            </a:r>
            <a:r>
              <a:rPr lang="en-US" altLang="en-US" sz="1350" i="1" dirty="0" err="1">
                <a:solidFill>
                  <a:srgbClr val="000000"/>
                </a:solidFill>
                <a:ea typeface="ＭＳ Ｐゴシック" charset="-128"/>
              </a:rPr>
              <a:t>Ecol</a:t>
            </a:r>
            <a:r>
              <a:rPr lang="en-US" altLang="en-US" sz="1350" i="1" dirty="0">
                <a:solidFill>
                  <a:srgbClr val="000000"/>
                </a:solidFill>
                <a:ea typeface="ＭＳ Ｐゴシック" charset="-128"/>
              </a:rPr>
              <a:t> Environ</a:t>
            </a:r>
          </a:p>
        </p:txBody>
      </p:sp>
      <p:pic>
        <p:nvPicPr>
          <p:cNvPr id="25639" name="Picture 4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23085" y="2289572"/>
            <a:ext cx="1660922"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itle 1"/>
          <p:cNvSpPr>
            <a:spLocks noGrp="1"/>
          </p:cNvSpPr>
          <p:nvPr>
            <p:ph type="title"/>
          </p:nvPr>
        </p:nvSpPr>
        <p:spPr>
          <a:xfrm>
            <a:off x="533401" y="399981"/>
            <a:ext cx="8209890" cy="600075"/>
          </a:xfrm>
        </p:spPr>
        <p:txBody>
          <a:bodyPr>
            <a:normAutofit/>
          </a:bodyPr>
          <a:lstStyle/>
          <a:p>
            <a:pPr algn="l">
              <a:defRPr/>
            </a:pPr>
            <a:r>
              <a:rPr lang="en-US" altLang="en-US" sz="1800" dirty="0">
                <a:effectLst>
                  <a:outerShdw blurRad="38100" dist="38100" dir="2700000" algn="tl">
                    <a:srgbClr val="C0C0C0"/>
                  </a:outerShdw>
                </a:effectLst>
                <a:latin typeface="Helvetica" charset="0"/>
                <a:ea typeface="ＭＳ Ｐゴシック" charset="-128"/>
              </a:rPr>
              <a:t>The ABoVE Science Cloud may be used throughout the data lifecycle</a:t>
            </a:r>
          </a:p>
        </p:txBody>
      </p:sp>
    </p:spTree>
    <p:extLst>
      <p:ext uri="{BB962C8B-B14F-4D97-AF65-F5344CB8AC3E}">
        <p14:creationId xmlns:p14="http://schemas.microsoft.com/office/powerpoint/2010/main" val="4565797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2" descr="AmeriFlux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3216908"/>
            <a:ext cx="2339579" cy="807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0" name="Picture 3"/>
          <p:cNvPicPr>
            <a:picLocks noChangeAspect="1"/>
          </p:cNvPicPr>
          <p:nvPr/>
        </p:nvPicPr>
        <p:blipFill>
          <a:blip r:embed="rId4">
            <a:extLst>
              <a:ext uri="{28A0092B-C50C-407E-A947-70E740481C1C}">
                <a14:useLocalDpi xmlns:a14="http://schemas.microsoft.com/office/drawing/2010/main" val="0"/>
              </a:ext>
            </a:extLst>
          </a:blip>
          <a:srcRect l="22174" t="6473" r="63913" b="83089"/>
          <a:stretch>
            <a:fillRect/>
          </a:stretch>
        </p:blipFill>
        <p:spPr bwMode="auto">
          <a:xfrm>
            <a:off x="1143000" y="4301971"/>
            <a:ext cx="1771650" cy="748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2" name="Picture 6" descr="National Weather Servi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4877100"/>
            <a:ext cx="3212306" cy="30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5" name="Title 1"/>
          <p:cNvSpPr txBox="1">
            <a:spLocks/>
          </p:cNvSpPr>
          <p:nvPr/>
        </p:nvSpPr>
        <p:spPr bwMode="auto">
          <a:xfrm>
            <a:off x="870785" y="549652"/>
            <a:ext cx="6382941" cy="451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sz="3200">
                <a:solidFill>
                  <a:schemeClr val="tx1"/>
                </a:solidFill>
                <a:latin typeface="Calibri" charset="0"/>
                <a:ea typeface="MS PGothic" charset="-128"/>
              </a:defRPr>
            </a:lvl1pPr>
            <a:lvl2pPr marL="742950" indent="-285750">
              <a:spcBef>
                <a:spcPct val="20000"/>
              </a:spcBef>
              <a:buFont typeface="Arial" charset="0"/>
              <a:buChar char="–"/>
              <a:defRPr sz="2800">
                <a:solidFill>
                  <a:schemeClr val="tx1"/>
                </a:solidFill>
                <a:latin typeface="Calibri" charset="0"/>
                <a:ea typeface="MS PGothic" charset="-128"/>
              </a:defRPr>
            </a:lvl2pPr>
            <a:lvl3pPr marL="1143000" indent="-228600">
              <a:spcBef>
                <a:spcPct val="20000"/>
              </a:spcBef>
              <a:buFont typeface="Arial" charset="0"/>
              <a:buChar char="•"/>
              <a:defRPr sz="2400">
                <a:solidFill>
                  <a:schemeClr val="tx1"/>
                </a:solidFill>
                <a:latin typeface="Calibri" charset="0"/>
                <a:ea typeface="MS PGothic" charset="-128"/>
              </a:defRPr>
            </a:lvl3pPr>
            <a:lvl4pPr marL="1600200" indent="-228600">
              <a:spcBef>
                <a:spcPct val="20000"/>
              </a:spcBef>
              <a:buFont typeface="Arial" charset="0"/>
              <a:buChar char="–"/>
              <a:defRPr sz="2000">
                <a:solidFill>
                  <a:schemeClr val="tx1"/>
                </a:solidFill>
                <a:latin typeface="Calibri" charset="0"/>
                <a:ea typeface="MS PGothic" charset="-128"/>
              </a:defRPr>
            </a:lvl4pPr>
            <a:lvl5pPr marL="2057400" indent="-228600">
              <a:spcBef>
                <a:spcPct val="20000"/>
              </a:spcBef>
              <a:buFont typeface="Arial" charset="0"/>
              <a:buChar char="»"/>
              <a:defRPr sz="2000">
                <a:solidFill>
                  <a:schemeClr val="tx1"/>
                </a:solidFill>
                <a:latin typeface="Calibri" charset="0"/>
                <a:ea typeface="MS PGothic"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9pPr>
          </a:lstStyle>
          <a:p>
            <a:pPr eaLnBrk="1" hangingPunct="1">
              <a:spcBef>
                <a:spcPct val="0"/>
              </a:spcBef>
              <a:buFontTx/>
              <a:buNone/>
            </a:pPr>
            <a:r>
              <a:rPr lang="en-US" altLang="en-US" b="1" dirty="0">
                <a:solidFill>
                  <a:srgbClr val="000090"/>
                </a:solidFill>
                <a:ea typeface="ＭＳ Ｐゴシック" charset="-128"/>
              </a:rPr>
              <a:t>Long-tail data during </a:t>
            </a:r>
            <a:r>
              <a:rPr lang="en-US" altLang="en-US" b="1" dirty="0" err="1">
                <a:solidFill>
                  <a:srgbClr val="000090"/>
                </a:solidFill>
                <a:ea typeface="ＭＳ Ｐゴシック" charset="-128"/>
              </a:rPr>
              <a:t>ABoVE</a:t>
            </a:r>
            <a:endParaRPr lang="en-US" altLang="en-US" b="1" dirty="0">
              <a:solidFill>
                <a:srgbClr val="000090"/>
              </a:solidFill>
              <a:ea typeface="ＭＳ Ｐゴシック" charset="-128"/>
            </a:endParaRPr>
          </a:p>
        </p:txBody>
      </p:sp>
      <p:sp>
        <p:nvSpPr>
          <p:cNvPr id="32776" name="TextBox 2"/>
          <p:cNvSpPr txBox="1">
            <a:spLocks noChangeArrowheads="1"/>
          </p:cNvSpPr>
          <p:nvPr/>
        </p:nvSpPr>
        <p:spPr bwMode="auto">
          <a:xfrm>
            <a:off x="9764207" y="2047875"/>
            <a:ext cx="18473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charset="0"/>
                <a:ea typeface="MS PGothic" charset="-128"/>
              </a:defRPr>
            </a:lvl1pPr>
            <a:lvl2pPr marL="742950" indent="-285750">
              <a:spcBef>
                <a:spcPct val="20000"/>
              </a:spcBef>
              <a:buFont typeface="Arial" charset="0"/>
              <a:buChar char="–"/>
              <a:defRPr sz="2800">
                <a:solidFill>
                  <a:schemeClr val="tx1"/>
                </a:solidFill>
                <a:latin typeface="Calibri" charset="0"/>
                <a:ea typeface="MS PGothic" charset="-128"/>
              </a:defRPr>
            </a:lvl2pPr>
            <a:lvl3pPr marL="1143000" indent="-228600">
              <a:spcBef>
                <a:spcPct val="20000"/>
              </a:spcBef>
              <a:buFont typeface="Arial" charset="0"/>
              <a:buChar char="•"/>
              <a:defRPr sz="2400">
                <a:solidFill>
                  <a:schemeClr val="tx1"/>
                </a:solidFill>
                <a:latin typeface="Calibri" charset="0"/>
                <a:ea typeface="MS PGothic" charset="-128"/>
              </a:defRPr>
            </a:lvl3pPr>
            <a:lvl4pPr marL="1600200" indent="-228600">
              <a:spcBef>
                <a:spcPct val="20000"/>
              </a:spcBef>
              <a:buFont typeface="Arial" charset="0"/>
              <a:buChar char="–"/>
              <a:defRPr sz="2000">
                <a:solidFill>
                  <a:schemeClr val="tx1"/>
                </a:solidFill>
                <a:latin typeface="Calibri" charset="0"/>
                <a:ea typeface="MS PGothic" charset="-128"/>
              </a:defRPr>
            </a:lvl4pPr>
            <a:lvl5pPr marL="2057400" indent="-228600">
              <a:spcBef>
                <a:spcPct val="20000"/>
              </a:spcBef>
              <a:buFont typeface="Arial" charset="0"/>
              <a:buChar char="»"/>
              <a:defRPr sz="2000">
                <a:solidFill>
                  <a:schemeClr val="tx1"/>
                </a:solidFill>
                <a:latin typeface="Calibri" charset="0"/>
                <a:ea typeface="MS PGothic"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charset="0"/>
                <a:ea typeface="MS PGothic" charset="-128"/>
              </a:defRPr>
            </a:lvl9pPr>
          </a:lstStyle>
          <a:p>
            <a:pPr eaLnBrk="1" hangingPunct="1">
              <a:spcBef>
                <a:spcPct val="0"/>
              </a:spcBef>
              <a:buFontTx/>
              <a:buNone/>
            </a:pPr>
            <a:endParaRPr lang="en-US" altLang="en-US" sz="1350">
              <a:ea typeface="ＭＳ Ｐゴシック" charset="-128"/>
            </a:endParaRPr>
          </a:p>
        </p:txBody>
      </p:sp>
      <p:sp>
        <p:nvSpPr>
          <p:cNvPr id="13" name="Content Placeholder 8"/>
          <p:cNvSpPr>
            <a:spLocks noGrp="1"/>
          </p:cNvSpPr>
          <p:nvPr>
            <p:ph idx="1"/>
          </p:nvPr>
        </p:nvSpPr>
        <p:spPr>
          <a:xfrm>
            <a:off x="378291" y="1299906"/>
            <a:ext cx="8962696" cy="1651815"/>
          </a:xfrm>
        </p:spPr>
        <p:txBody>
          <a:bodyPr>
            <a:normAutofit fontScale="92500"/>
          </a:bodyPr>
          <a:lstStyle/>
          <a:p>
            <a:pPr>
              <a:defRPr/>
            </a:pPr>
            <a:r>
              <a:rPr lang="en-US" dirty="0"/>
              <a:t>Use existing communities of practice whenever possible</a:t>
            </a:r>
          </a:p>
          <a:p>
            <a:pPr>
              <a:defRPr/>
            </a:pPr>
            <a:r>
              <a:rPr lang="en-US" dirty="0"/>
              <a:t>Develop new workflows as needed</a:t>
            </a:r>
          </a:p>
          <a:p>
            <a:pPr>
              <a:defRPr/>
            </a:pPr>
            <a:r>
              <a:rPr lang="en-US" dirty="0"/>
              <a:t>Use ORNL DAAC best practices</a:t>
            </a:r>
          </a:p>
        </p:txBody>
      </p:sp>
      <p:pic>
        <p:nvPicPr>
          <p:cNvPr id="32778"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602458" y="3198048"/>
            <a:ext cx="1657780" cy="937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xmlns="" id="{EC74AF68-4BDD-B44A-A65A-C272922F5655}"/>
              </a:ext>
            </a:extLst>
          </p:cNvPr>
          <p:cNvPicPr>
            <a:picLocks noChangeAspect="1"/>
          </p:cNvPicPr>
          <p:nvPr/>
        </p:nvPicPr>
        <p:blipFill>
          <a:blip r:embed="rId7"/>
          <a:stretch>
            <a:fillRect/>
          </a:stretch>
        </p:blipFill>
        <p:spPr>
          <a:xfrm>
            <a:off x="5570470" y="3357402"/>
            <a:ext cx="2657475" cy="666750"/>
          </a:xfrm>
          <a:prstGeom prst="rect">
            <a:avLst/>
          </a:prstGeom>
        </p:spPr>
      </p:pic>
      <p:pic>
        <p:nvPicPr>
          <p:cNvPr id="5" name="Picture 4">
            <a:extLst>
              <a:ext uri="{FF2B5EF4-FFF2-40B4-BE49-F238E27FC236}">
                <a16:creationId xmlns:a16="http://schemas.microsoft.com/office/drawing/2014/main" xmlns="" id="{EA3B4D70-8B70-BF4E-98C6-EA9B7D883F28}"/>
              </a:ext>
            </a:extLst>
          </p:cNvPr>
          <p:cNvPicPr>
            <a:picLocks noChangeAspect="1"/>
          </p:cNvPicPr>
          <p:nvPr/>
        </p:nvPicPr>
        <p:blipFill>
          <a:blip r:embed="rId8"/>
          <a:stretch>
            <a:fillRect/>
          </a:stretch>
        </p:blipFill>
        <p:spPr>
          <a:xfrm>
            <a:off x="3155798" y="4202475"/>
            <a:ext cx="2730147" cy="528416"/>
          </a:xfrm>
          <a:prstGeom prst="rect">
            <a:avLst/>
          </a:prstGeom>
        </p:spPr>
      </p:pic>
      <p:sp>
        <p:nvSpPr>
          <p:cNvPr id="2" name="TextBox 1">
            <a:extLst>
              <a:ext uri="{FF2B5EF4-FFF2-40B4-BE49-F238E27FC236}">
                <a16:creationId xmlns:a16="http://schemas.microsoft.com/office/drawing/2014/main" xmlns="" id="{365F0428-0CFF-F641-B5A3-17463779E10B}"/>
              </a:ext>
            </a:extLst>
          </p:cNvPr>
          <p:cNvSpPr txBox="1"/>
          <p:nvPr/>
        </p:nvSpPr>
        <p:spPr>
          <a:xfrm>
            <a:off x="4859639" y="5441476"/>
            <a:ext cx="4079138" cy="707886"/>
          </a:xfrm>
          <a:prstGeom prst="rect">
            <a:avLst/>
          </a:prstGeom>
          <a:noFill/>
        </p:spPr>
        <p:txBody>
          <a:bodyPr wrap="square" rtlCol="0">
            <a:spAutoFit/>
          </a:bodyPr>
          <a:lstStyle/>
          <a:p>
            <a:r>
              <a:rPr lang="en-US" sz="2000" b="1" dirty="0"/>
              <a:t>SAR ad-hoc working groups</a:t>
            </a:r>
          </a:p>
        </p:txBody>
      </p:sp>
      <p:sp>
        <p:nvSpPr>
          <p:cNvPr id="4" name="TextBox 3">
            <a:extLst>
              <a:ext uri="{FF2B5EF4-FFF2-40B4-BE49-F238E27FC236}">
                <a16:creationId xmlns:a16="http://schemas.microsoft.com/office/drawing/2014/main" xmlns="" id="{1CF840BF-FC17-B84D-B847-D1B347881496}"/>
              </a:ext>
            </a:extLst>
          </p:cNvPr>
          <p:cNvSpPr txBox="1"/>
          <p:nvPr/>
        </p:nvSpPr>
        <p:spPr>
          <a:xfrm>
            <a:off x="659717" y="5445323"/>
            <a:ext cx="3361626" cy="3500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algn="ctr" defTabSz="309563" fontAlgn="auto">
              <a:spcBef>
                <a:spcPts val="0"/>
              </a:spcBef>
              <a:spcAft>
                <a:spcPts val="0"/>
              </a:spcAft>
            </a:pPr>
            <a:r>
              <a:rPr lang="en-US" sz="2025" b="1" dirty="0">
                <a:solidFill>
                  <a:srgbClr val="000000"/>
                </a:solidFill>
                <a:latin typeface="Helvetica Neue"/>
                <a:ea typeface="Helvetica Neue"/>
                <a:cs typeface="Helvetica Neue"/>
                <a:sym typeface="Helvetica Neue"/>
              </a:rPr>
              <a:t>ABoVE Grid and Projection</a:t>
            </a:r>
          </a:p>
        </p:txBody>
      </p:sp>
    </p:spTree>
    <p:extLst>
      <p:ext uri="{BB962C8B-B14F-4D97-AF65-F5344CB8AC3E}">
        <p14:creationId xmlns:p14="http://schemas.microsoft.com/office/powerpoint/2010/main" val="1217957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772400" cy="1143000"/>
          </a:xfrm>
        </p:spPr>
        <p:txBody>
          <a:bodyPr>
            <a:normAutofit/>
          </a:bodyPr>
          <a:lstStyle/>
          <a:p>
            <a:r>
              <a:rPr lang="en-US" sz="3200" dirty="0" err="1" smtClean="0">
                <a:solidFill>
                  <a:srgbClr val="000090"/>
                </a:solidFill>
              </a:rPr>
              <a:t>ABoVE</a:t>
            </a:r>
            <a:r>
              <a:rPr lang="en-US" sz="3200" dirty="0" smtClean="0">
                <a:solidFill>
                  <a:srgbClr val="000090"/>
                </a:solidFill>
              </a:rPr>
              <a:t> </a:t>
            </a:r>
            <a:r>
              <a:rPr lang="en-US" sz="3200" dirty="0" smtClean="0">
                <a:solidFill>
                  <a:srgbClr val="000090"/>
                </a:solidFill>
              </a:rPr>
              <a:t>Standards</a:t>
            </a:r>
            <a:endParaRPr lang="en-US" sz="3200" dirty="0">
              <a:solidFill>
                <a:srgbClr val="000090"/>
              </a:solidFill>
            </a:endParaRPr>
          </a:p>
        </p:txBody>
      </p:sp>
      <p:sp>
        <p:nvSpPr>
          <p:cNvPr id="3" name="Content Placeholder 2"/>
          <p:cNvSpPr>
            <a:spLocks noGrp="1"/>
          </p:cNvSpPr>
          <p:nvPr>
            <p:ph idx="1"/>
          </p:nvPr>
        </p:nvSpPr>
        <p:spPr>
          <a:xfrm>
            <a:off x="457200" y="1447800"/>
            <a:ext cx="3886200" cy="4678363"/>
          </a:xfrm>
        </p:spPr>
        <p:txBody>
          <a:bodyPr/>
          <a:lstStyle/>
          <a:p>
            <a:r>
              <a:rPr lang="en-US" sz="2000" dirty="0" err="1" smtClean="0"/>
              <a:t>ABoVE</a:t>
            </a:r>
            <a:r>
              <a:rPr lang="en-US" sz="2000" dirty="0" smtClean="0"/>
              <a:t> </a:t>
            </a:r>
            <a:r>
              <a:rPr lang="en-US" sz="2000" dirty="0"/>
              <a:t>has developed a defined set of </a:t>
            </a:r>
            <a:r>
              <a:rPr lang="en-US" sz="2000" dirty="0" smtClean="0"/>
              <a:t>field locations </a:t>
            </a:r>
            <a:r>
              <a:rPr lang="en-US" sz="2000" dirty="0"/>
              <a:t>and measurements </a:t>
            </a:r>
            <a:endParaRPr lang="en-US" sz="2000" dirty="0" smtClean="0"/>
          </a:p>
          <a:p>
            <a:pPr lvl="1"/>
            <a:r>
              <a:rPr lang="en-US" sz="2000" dirty="0" smtClean="0">
                <a:hlinkClick r:id="rId3"/>
              </a:rPr>
              <a:t>Defined locations</a:t>
            </a:r>
            <a:endParaRPr lang="en-US" sz="2000" dirty="0" smtClean="0"/>
          </a:p>
          <a:p>
            <a:pPr lvl="1"/>
            <a:r>
              <a:rPr lang="en-US" sz="2000" dirty="0" smtClean="0">
                <a:hlinkClick r:id="rId4" invalidUrl="http://above.nasa.gov/pdfs/ABoVE Potential Measurements[1].pdf"/>
              </a:rPr>
              <a:t>Measurement </a:t>
            </a:r>
            <a:r>
              <a:rPr lang="en-US" sz="2000" dirty="0">
                <a:hlinkClick r:id="rId5" invalidUrl="http://above.nasa.gov/pdfs/ABoVE Potential Measurements[1].pdf"/>
              </a:rPr>
              <a:t>l</a:t>
            </a:r>
            <a:r>
              <a:rPr lang="en-US" sz="2000" dirty="0" smtClean="0">
                <a:hlinkClick r:id="rId6" invalidUrl="http://above.nasa.gov/pdfs/ABoVE Potential Measurements[1].pdf"/>
              </a:rPr>
              <a:t>ist</a:t>
            </a:r>
            <a:endParaRPr lang="en-US" sz="2000" dirty="0" smtClean="0"/>
          </a:p>
          <a:p>
            <a:r>
              <a:rPr lang="en-US" sz="2000" dirty="0"/>
              <a:t>DAAC can help standardize variables, units, etc</a:t>
            </a:r>
            <a:r>
              <a:rPr lang="en-US" sz="2800" dirty="0" smtClean="0"/>
              <a:t>.</a:t>
            </a:r>
            <a:endParaRPr lang="en-US" sz="2000" dirty="0" smtClean="0">
              <a:hlinkClick r:id="rId7"/>
            </a:endParaRPr>
          </a:p>
          <a:p>
            <a:r>
              <a:rPr lang="en-US" sz="2000" dirty="0" smtClean="0">
                <a:hlinkClick r:id="rId7"/>
              </a:rPr>
              <a:t>S</a:t>
            </a:r>
            <a:r>
              <a:rPr lang="en-US" sz="2000" dirty="0" smtClean="0">
                <a:hlinkClick r:id="rId7"/>
              </a:rPr>
              <a:t>tudy </a:t>
            </a:r>
            <a:r>
              <a:rPr lang="en-US" sz="2000" dirty="0">
                <a:hlinkClick r:id="rId7"/>
              </a:rPr>
              <a:t>domain and </a:t>
            </a:r>
            <a:r>
              <a:rPr lang="en-US" sz="2000" dirty="0" smtClean="0">
                <a:hlinkClick r:id="rId7"/>
              </a:rPr>
              <a:t>grid</a:t>
            </a:r>
            <a:r>
              <a:rPr lang="en-US" sz="2000" dirty="0"/>
              <a:t> </a:t>
            </a:r>
            <a:r>
              <a:rPr lang="en-US" sz="2000" dirty="0" smtClean="0"/>
              <a:t>(avail. from DAAC)</a:t>
            </a:r>
          </a:p>
          <a:p>
            <a:r>
              <a:rPr lang="en-US" sz="2000" dirty="0"/>
              <a:t>Projection: Albers Conical Equal </a:t>
            </a:r>
            <a:r>
              <a:rPr lang="en-US" sz="2000" dirty="0" smtClean="0"/>
              <a:t>Area</a:t>
            </a:r>
          </a:p>
        </p:txBody>
      </p:sp>
      <p:sp>
        <p:nvSpPr>
          <p:cNvPr id="5" name="Slide Number Placeholder 3"/>
          <p:cNvSpPr>
            <a:spLocks noGrp="1"/>
          </p:cNvSpPr>
          <p:nvPr>
            <p:ph type="sldNum" sz="quarter" idx="10"/>
          </p:nvPr>
        </p:nvSpPr>
        <p:spPr>
          <a:xfrm>
            <a:off x="7010400" y="6553200"/>
            <a:ext cx="21336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9517B06E-C90F-D14F-BA6F-AB4A88151EFF}" type="slidenum">
              <a:rPr lang="en-US" sz="1400"/>
              <a:pPr/>
              <a:t>16</a:t>
            </a:fld>
            <a:endParaRPr lang="en-US" sz="1400" dirty="0"/>
          </a:p>
        </p:txBody>
      </p:sp>
      <p:pic>
        <p:nvPicPr>
          <p:cNvPr id="7" name="Picture 6"/>
          <p:cNvPicPr>
            <a:picLocks noChangeAspect="1"/>
          </p:cNvPicPr>
          <p:nvPr/>
        </p:nvPicPr>
        <p:blipFill>
          <a:blip r:embed="rId8"/>
          <a:stretch>
            <a:fillRect/>
          </a:stretch>
        </p:blipFill>
        <p:spPr>
          <a:xfrm>
            <a:off x="4196464" y="1143000"/>
            <a:ext cx="4947536" cy="4005149"/>
          </a:xfrm>
          <a:prstGeom prst="rect">
            <a:avLst/>
          </a:prstGeom>
        </p:spPr>
      </p:pic>
      <p:sp>
        <p:nvSpPr>
          <p:cNvPr id="6" name="Rectangle 5"/>
          <p:cNvSpPr/>
          <p:nvPr/>
        </p:nvSpPr>
        <p:spPr>
          <a:xfrm>
            <a:off x="457200" y="5952595"/>
            <a:ext cx="8229600" cy="338554"/>
          </a:xfrm>
          <a:prstGeom prst="rect">
            <a:avLst/>
          </a:prstGeom>
        </p:spPr>
        <p:txBody>
          <a:bodyPr wrap="square">
            <a:spAutoFit/>
          </a:bodyPr>
          <a:lstStyle/>
          <a:p>
            <a:r>
              <a:rPr lang="en-US" sz="1600" dirty="0">
                <a:solidFill>
                  <a:srgbClr val="000000"/>
                </a:solidFill>
                <a:latin typeface="+mj-lt"/>
                <a:ea typeface="Calibri" charset="0"/>
                <a:cs typeface="Times New Roman" charset="0"/>
              </a:rPr>
              <a:t>Refer to the </a:t>
            </a:r>
            <a:r>
              <a:rPr lang="en-US" sz="1600" dirty="0" err="1">
                <a:solidFill>
                  <a:srgbClr val="000000"/>
                </a:solidFill>
                <a:latin typeface="+mj-lt"/>
                <a:ea typeface="Calibri" charset="0"/>
                <a:cs typeface="Times New Roman" charset="0"/>
              </a:rPr>
              <a:t>ABoVE</a:t>
            </a:r>
            <a:r>
              <a:rPr lang="en-US" sz="1600" dirty="0">
                <a:solidFill>
                  <a:srgbClr val="000000"/>
                </a:solidFill>
                <a:latin typeface="+mj-lt"/>
                <a:ea typeface="Calibri" charset="0"/>
                <a:cs typeface="Times New Roman" charset="0"/>
              </a:rPr>
              <a:t> data </a:t>
            </a:r>
            <a:r>
              <a:rPr lang="en-US" sz="1600" dirty="0" smtClean="0">
                <a:solidFill>
                  <a:srgbClr val="000000"/>
                </a:solidFill>
                <a:latin typeface="+mj-lt"/>
                <a:ea typeface="Calibri" charset="0"/>
                <a:cs typeface="Times New Roman" charset="0"/>
              </a:rPr>
              <a:t>policy</a:t>
            </a:r>
            <a:r>
              <a:rPr lang="en-US" sz="1600" dirty="0" smtClean="0">
                <a:latin typeface="+mj-lt"/>
              </a:rPr>
              <a:t>: </a:t>
            </a:r>
            <a:r>
              <a:rPr lang="en-US" sz="1600" dirty="0" smtClean="0">
                <a:latin typeface="+mj-lt"/>
                <a:hlinkClick r:id="rId9"/>
              </a:rPr>
              <a:t>https</a:t>
            </a:r>
            <a:r>
              <a:rPr lang="en-US" sz="1600" dirty="0">
                <a:latin typeface="+mj-lt"/>
                <a:hlinkClick r:id="rId9"/>
              </a:rPr>
              <a:t>://</a:t>
            </a:r>
            <a:r>
              <a:rPr lang="en-US" sz="1600" dirty="0" smtClean="0">
                <a:latin typeface="+mj-lt"/>
                <a:hlinkClick r:id="rId9"/>
              </a:rPr>
              <a:t>above.nasa.gov/implementation_plan/data_policy.html</a:t>
            </a:r>
            <a:r>
              <a:rPr lang="en-US" sz="1600" dirty="0" smtClean="0">
                <a:latin typeface="+mj-lt"/>
              </a:rPr>
              <a:t> </a:t>
            </a:r>
            <a:endParaRPr lang="en-US" sz="1600" dirty="0">
              <a:latin typeface="+mj-lt"/>
            </a:endParaRPr>
          </a:p>
        </p:txBody>
      </p:sp>
    </p:spTree>
    <p:extLst>
      <p:ext uri="{BB962C8B-B14F-4D97-AF65-F5344CB8AC3E}">
        <p14:creationId xmlns:p14="http://schemas.microsoft.com/office/powerpoint/2010/main" val="19786357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33400"/>
            <a:ext cx="9144000" cy="5120331"/>
          </a:xfrm>
        </p:spPr>
      </p:pic>
      <p:sp>
        <p:nvSpPr>
          <p:cNvPr id="4" name="Slide Number Placeholder 3"/>
          <p:cNvSpPr>
            <a:spLocks noGrp="1"/>
          </p:cNvSpPr>
          <p:nvPr>
            <p:ph type="sldNum" sz="quarter" idx="10"/>
          </p:nvPr>
        </p:nvSpPr>
        <p:spPr/>
        <p:txBody>
          <a:bodyPr/>
          <a:lstStyle/>
          <a:p>
            <a:pPr>
              <a:defRPr/>
            </a:pPr>
            <a:fld id="{700D400F-40F2-DD42-85AA-DC6EC84B1DE8}" type="slidenum">
              <a:rPr lang="en-US" smtClean="0"/>
              <a:pPr>
                <a:defRPr/>
              </a:pPr>
              <a:t>17</a:t>
            </a:fld>
            <a:endParaRPr lang="en-US"/>
          </a:p>
        </p:txBody>
      </p:sp>
    </p:spTree>
    <p:extLst>
      <p:ext uri="{BB962C8B-B14F-4D97-AF65-F5344CB8AC3E}">
        <p14:creationId xmlns:p14="http://schemas.microsoft.com/office/powerpoint/2010/main" val="1150734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90"/>
                </a:solidFill>
              </a:rPr>
              <a:t>How to Publish Data with ORNL DAAC</a:t>
            </a:r>
            <a:endParaRPr lang="en-US" dirty="0">
              <a:solidFill>
                <a:srgbClr val="000090"/>
              </a:solidFill>
            </a:endParaRPr>
          </a:p>
        </p:txBody>
      </p:sp>
      <p:sp>
        <p:nvSpPr>
          <p:cNvPr id="3" name="Content Placeholder 2"/>
          <p:cNvSpPr>
            <a:spLocks noGrp="1"/>
          </p:cNvSpPr>
          <p:nvPr>
            <p:ph idx="1"/>
          </p:nvPr>
        </p:nvSpPr>
        <p:spPr>
          <a:xfrm>
            <a:off x="1219200" y="5638800"/>
            <a:ext cx="5486400" cy="487363"/>
          </a:xfrm>
        </p:spPr>
        <p:txBody>
          <a:bodyPr/>
          <a:lstStyle/>
          <a:p>
            <a:pPr marL="514350" lvl="0" indent="-514350">
              <a:buFont typeface="+mj-lt"/>
              <a:buAutoNum type="arabicPeriod"/>
            </a:pPr>
            <a:r>
              <a:rPr lang="en-US" sz="1600" dirty="0"/>
              <a:t>Start your data </a:t>
            </a:r>
            <a:r>
              <a:rPr lang="en-US" sz="1600" dirty="0" smtClean="0"/>
              <a:t>submission</a:t>
            </a:r>
            <a:r>
              <a:rPr lang="en-US" sz="1600" b="1" dirty="0" smtClean="0"/>
              <a:t>: </a:t>
            </a:r>
            <a:r>
              <a:rPr lang="en-US" sz="1600" u="sng" dirty="0" smtClean="0">
                <a:hlinkClick r:id="rId3"/>
              </a:rPr>
              <a:t>Submit </a:t>
            </a:r>
            <a:r>
              <a:rPr lang="en-US" sz="1600" u="sng" dirty="0">
                <a:hlinkClick r:id="rId3"/>
              </a:rPr>
              <a:t>Data</a:t>
            </a:r>
            <a:r>
              <a:rPr lang="en-US" sz="1600" dirty="0"/>
              <a:t>. U</a:t>
            </a:r>
            <a:r>
              <a:rPr lang="en-US" sz="1600" dirty="0" smtClean="0"/>
              <a:t>pload data and </a:t>
            </a:r>
            <a:r>
              <a:rPr lang="en-US" sz="1600" dirty="0"/>
              <a:t>supplemental files, including description documents and any associated </a:t>
            </a:r>
            <a:r>
              <a:rPr lang="en-US" sz="1600" dirty="0" smtClean="0"/>
              <a:t>papers.</a:t>
            </a:r>
            <a:endParaRPr lang="en-US" sz="1600" dirty="0"/>
          </a:p>
        </p:txBody>
      </p:sp>
      <p:sp>
        <p:nvSpPr>
          <p:cNvPr id="4" name="Slide Number Placeholder 3"/>
          <p:cNvSpPr>
            <a:spLocks noGrp="1"/>
          </p:cNvSpPr>
          <p:nvPr>
            <p:ph type="sldNum" sz="quarter" idx="10"/>
          </p:nvPr>
        </p:nvSpPr>
        <p:spPr/>
        <p:txBody>
          <a:bodyPr/>
          <a:lstStyle/>
          <a:p>
            <a:pPr>
              <a:defRPr/>
            </a:pPr>
            <a:fld id="{700D400F-40F2-DD42-85AA-DC6EC84B1DE8}" type="slidenum">
              <a:rPr lang="en-US" smtClean="0"/>
              <a:pPr>
                <a:defRPr/>
              </a:pPr>
              <a:t>18</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1219200"/>
            <a:ext cx="6705600" cy="4241148"/>
          </a:xfrm>
          <a:prstGeom prst="rect">
            <a:avLst/>
          </a:prstGeom>
        </p:spPr>
      </p:pic>
    </p:spTree>
    <p:extLst>
      <p:ext uri="{BB962C8B-B14F-4D97-AF65-F5344CB8AC3E}">
        <p14:creationId xmlns:p14="http://schemas.microsoft.com/office/powerpoint/2010/main" val="1649836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90"/>
                </a:solidFill>
              </a:rPr>
              <a:t>How to Publish Data with ORNL DAAC</a:t>
            </a:r>
            <a:endParaRPr lang="en-US" dirty="0">
              <a:solidFill>
                <a:srgbClr val="000090"/>
              </a:solidFill>
            </a:endParaRPr>
          </a:p>
        </p:txBody>
      </p:sp>
      <p:sp>
        <p:nvSpPr>
          <p:cNvPr id="3" name="Content Placeholder 2"/>
          <p:cNvSpPr>
            <a:spLocks noGrp="1"/>
          </p:cNvSpPr>
          <p:nvPr>
            <p:ph idx="1"/>
          </p:nvPr>
        </p:nvSpPr>
        <p:spPr>
          <a:xfrm>
            <a:off x="1295400" y="5673866"/>
            <a:ext cx="5715000" cy="665815"/>
          </a:xfrm>
        </p:spPr>
        <p:txBody>
          <a:bodyPr/>
          <a:lstStyle/>
          <a:p>
            <a:pPr marL="0" lvl="0" indent="0">
              <a:buNone/>
            </a:pPr>
            <a:r>
              <a:rPr lang="en-US" sz="1600" dirty="0" smtClean="0"/>
              <a:t>2. DAAC </a:t>
            </a:r>
            <a:r>
              <a:rPr lang="en-US" sz="1600" dirty="0"/>
              <a:t>performs data quality review using our </a:t>
            </a:r>
            <a:r>
              <a:rPr lang="en-US" sz="1600" u="sng" dirty="0">
                <a:hlinkClick r:id="rId2"/>
              </a:rPr>
              <a:t>quality </a:t>
            </a:r>
            <a:r>
              <a:rPr lang="en-US" sz="1600" u="sng" dirty="0" smtClean="0">
                <a:hlinkClick r:id="rId2"/>
              </a:rPr>
              <a:t>assurance </a:t>
            </a:r>
            <a:r>
              <a:rPr lang="en-US" sz="1600" u="sng" dirty="0">
                <a:hlinkClick r:id="rId2"/>
              </a:rPr>
              <a:t>checklist </a:t>
            </a:r>
            <a:r>
              <a:rPr lang="en-US" sz="1600" dirty="0" smtClean="0"/>
              <a:t>and </a:t>
            </a:r>
            <a:r>
              <a:rPr lang="en-US" sz="1600" dirty="0"/>
              <a:t>writes </a:t>
            </a:r>
            <a:r>
              <a:rPr lang="en-US" sz="1600" dirty="0" smtClean="0"/>
              <a:t>documentation. We may contact you with questions.</a:t>
            </a:r>
            <a:endParaRPr lang="en-US" sz="1600" dirty="0"/>
          </a:p>
        </p:txBody>
      </p:sp>
      <p:sp>
        <p:nvSpPr>
          <p:cNvPr id="4" name="Slide Number Placeholder 3"/>
          <p:cNvSpPr>
            <a:spLocks noGrp="1"/>
          </p:cNvSpPr>
          <p:nvPr>
            <p:ph type="sldNum" sz="quarter" idx="10"/>
          </p:nvPr>
        </p:nvSpPr>
        <p:spPr/>
        <p:txBody>
          <a:bodyPr/>
          <a:lstStyle/>
          <a:p>
            <a:pPr>
              <a:defRPr/>
            </a:pPr>
            <a:fld id="{700D400F-40F2-DD42-85AA-DC6EC84B1DE8}" type="slidenum">
              <a:rPr lang="en-US" smtClean="0"/>
              <a:pPr>
                <a:defRPr/>
              </a:pPr>
              <a:t>19</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219200"/>
            <a:ext cx="6705600" cy="4241148"/>
          </a:xfrm>
          <a:prstGeom prst="rect">
            <a:avLst/>
          </a:prstGeom>
        </p:spPr>
      </p:pic>
    </p:spTree>
    <p:extLst>
      <p:ext uri="{BB962C8B-B14F-4D97-AF65-F5344CB8AC3E}">
        <p14:creationId xmlns:p14="http://schemas.microsoft.com/office/powerpoint/2010/main" val="18573744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457200" y="1524000"/>
            <a:ext cx="7772400" cy="4602163"/>
          </a:xfrm>
        </p:spPr>
        <p:txBody>
          <a:bodyPr/>
          <a:lstStyle/>
          <a:p>
            <a:pPr lvl="0"/>
            <a:r>
              <a:rPr lang="en-US" sz="2800" dirty="0" smtClean="0"/>
              <a:t>ORNL DAAC </a:t>
            </a:r>
          </a:p>
          <a:p>
            <a:pPr lvl="1"/>
            <a:r>
              <a:rPr lang="en-US" sz="2800" dirty="0" smtClean="0"/>
              <a:t>Update on </a:t>
            </a:r>
            <a:r>
              <a:rPr lang="en-US" sz="2800" dirty="0" err="1" smtClean="0"/>
              <a:t>ABoVE</a:t>
            </a:r>
            <a:r>
              <a:rPr lang="en-US" sz="2800" dirty="0" smtClean="0"/>
              <a:t> data publication</a:t>
            </a:r>
          </a:p>
          <a:p>
            <a:pPr lvl="1"/>
            <a:r>
              <a:rPr lang="en-US" sz="2800" dirty="0" smtClean="0"/>
              <a:t>Data Flow</a:t>
            </a:r>
          </a:p>
          <a:p>
            <a:pPr lvl="1"/>
            <a:r>
              <a:rPr lang="en-US" sz="2800" dirty="0" smtClean="0"/>
              <a:t>Benefits </a:t>
            </a:r>
            <a:r>
              <a:rPr lang="en-US" sz="2800" dirty="0"/>
              <a:t>of data </a:t>
            </a:r>
            <a:r>
              <a:rPr lang="en-US" sz="2800" dirty="0" smtClean="0"/>
              <a:t>sharing</a:t>
            </a:r>
          </a:p>
          <a:p>
            <a:r>
              <a:rPr lang="en-US" sz="2800" dirty="0" err="1" smtClean="0"/>
              <a:t>ABoVE</a:t>
            </a:r>
            <a:r>
              <a:rPr lang="en-US" sz="2800" dirty="0" smtClean="0"/>
              <a:t> Data </a:t>
            </a:r>
            <a:r>
              <a:rPr lang="en-US" sz="2800" dirty="0"/>
              <a:t>L</a:t>
            </a:r>
            <a:r>
              <a:rPr lang="en-US" sz="2800" dirty="0" smtClean="0"/>
              <a:t>ife </a:t>
            </a:r>
            <a:r>
              <a:rPr lang="en-US" sz="2800" dirty="0"/>
              <a:t>C</a:t>
            </a:r>
            <a:r>
              <a:rPr lang="en-US" sz="2800" dirty="0" smtClean="0"/>
              <a:t>ycle</a:t>
            </a:r>
            <a:endParaRPr lang="en-US" sz="2800" dirty="0" smtClean="0"/>
          </a:p>
          <a:p>
            <a:r>
              <a:rPr lang="en-US" sz="2800" dirty="0" err="1" smtClean="0"/>
              <a:t>ABoVE</a:t>
            </a:r>
            <a:r>
              <a:rPr lang="en-US" sz="2800" dirty="0" smtClean="0"/>
              <a:t> Project </a:t>
            </a:r>
            <a:r>
              <a:rPr lang="en-US" sz="2800" dirty="0" smtClean="0"/>
              <a:t>Management </a:t>
            </a:r>
            <a:r>
              <a:rPr lang="en-US" sz="2800" dirty="0" smtClean="0"/>
              <a:t>Tools</a:t>
            </a:r>
          </a:p>
          <a:p>
            <a:pPr lvl="0"/>
            <a:r>
              <a:rPr lang="en-US" sz="2800" dirty="0" smtClean="0"/>
              <a:t>How to publish your data </a:t>
            </a:r>
            <a:r>
              <a:rPr lang="en-US" sz="2800" dirty="0" smtClean="0"/>
              <a:t>at ORNL DAAC</a:t>
            </a:r>
            <a:endParaRPr lang="en-US" sz="2800" dirty="0" smtClean="0"/>
          </a:p>
          <a:p>
            <a:pPr lvl="0"/>
            <a:r>
              <a:rPr lang="en-US" sz="2800" dirty="0" smtClean="0"/>
              <a:t>How </a:t>
            </a:r>
            <a:r>
              <a:rPr lang="en-US" sz="2800" dirty="0"/>
              <a:t>to search </a:t>
            </a:r>
            <a:r>
              <a:rPr lang="en-US" sz="2800" dirty="0" smtClean="0"/>
              <a:t>for and </a:t>
            </a:r>
            <a:r>
              <a:rPr lang="en-US" sz="2800" dirty="0"/>
              <a:t>find </a:t>
            </a:r>
            <a:r>
              <a:rPr lang="en-US" sz="2800" dirty="0" err="1" smtClean="0"/>
              <a:t>ABoVE</a:t>
            </a:r>
            <a:r>
              <a:rPr lang="en-US" sz="2800" dirty="0" smtClean="0"/>
              <a:t> </a:t>
            </a:r>
            <a:r>
              <a:rPr lang="en-US" sz="2800" dirty="0" smtClean="0"/>
              <a:t>data </a:t>
            </a:r>
            <a:endParaRPr lang="en-US" sz="2800" dirty="0" smtClean="0"/>
          </a:p>
          <a:p>
            <a:pPr lvl="0"/>
            <a:r>
              <a:rPr lang="en-US" sz="2800" dirty="0" smtClean="0"/>
              <a:t>Conclusion </a:t>
            </a:r>
            <a:r>
              <a:rPr lang="en-US" sz="2800" dirty="0" smtClean="0"/>
              <a:t>&amp; Discussion</a:t>
            </a:r>
            <a:endParaRPr lang="en-US" sz="2800" dirty="0">
              <a:latin typeface="Helvetica Neue" charset="0"/>
              <a:ea typeface="Helvetica Neue" charset="0"/>
              <a:cs typeface="Helvetica Neue" charset="0"/>
            </a:endParaRPr>
          </a:p>
        </p:txBody>
      </p:sp>
      <p:sp>
        <p:nvSpPr>
          <p:cNvPr id="4" name="Slide Number Placeholder 3"/>
          <p:cNvSpPr>
            <a:spLocks noGrp="1"/>
          </p:cNvSpPr>
          <p:nvPr>
            <p:ph type="sldNum" sz="quarter" idx="10"/>
          </p:nvPr>
        </p:nvSpPr>
        <p:spPr/>
        <p:txBody>
          <a:bodyPr/>
          <a:lstStyle/>
          <a:p>
            <a:pPr>
              <a:defRPr/>
            </a:pPr>
            <a:fld id="{700D400F-40F2-DD42-85AA-DC6EC84B1DE8}" type="slidenum">
              <a:rPr lang="en-US" smtClean="0"/>
              <a:pPr>
                <a:defRPr/>
              </a:pPr>
              <a:t>2</a:t>
            </a:fld>
            <a:endParaRPr lang="en-US"/>
          </a:p>
        </p:txBody>
      </p:sp>
    </p:spTree>
    <p:extLst>
      <p:ext uri="{BB962C8B-B14F-4D97-AF65-F5344CB8AC3E}">
        <p14:creationId xmlns:p14="http://schemas.microsoft.com/office/powerpoint/2010/main" val="12555394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90"/>
                </a:solidFill>
              </a:rPr>
              <a:t>How to Publish Data with ORNL DAAC</a:t>
            </a:r>
            <a:endParaRPr lang="en-US" dirty="0">
              <a:solidFill>
                <a:srgbClr val="000090"/>
              </a:solidFill>
            </a:endParaRPr>
          </a:p>
        </p:txBody>
      </p:sp>
      <p:sp>
        <p:nvSpPr>
          <p:cNvPr id="3" name="Content Placeholder 2"/>
          <p:cNvSpPr>
            <a:spLocks noGrp="1"/>
          </p:cNvSpPr>
          <p:nvPr>
            <p:ph idx="1"/>
          </p:nvPr>
        </p:nvSpPr>
        <p:spPr>
          <a:xfrm>
            <a:off x="1219200" y="5482760"/>
            <a:ext cx="6248400" cy="4678363"/>
          </a:xfrm>
        </p:spPr>
        <p:txBody>
          <a:bodyPr/>
          <a:lstStyle/>
          <a:p>
            <a:pPr marL="0" indent="0">
              <a:buNone/>
            </a:pPr>
            <a:r>
              <a:rPr lang="en-US" sz="1600" dirty="0" smtClean="0"/>
              <a:t>3. </a:t>
            </a:r>
            <a:r>
              <a:rPr lang="en-US" sz="1600" dirty="0" smtClean="0"/>
              <a:t> DAAC </a:t>
            </a:r>
            <a:r>
              <a:rPr lang="en-US" sz="1600" dirty="0"/>
              <a:t>staff will </a:t>
            </a:r>
            <a:r>
              <a:rPr lang="en-US" sz="1600" dirty="0" smtClean="0"/>
              <a:t>prepare </a:t>
            </a:r>
            <a:r>
              <a:rPr lang="en-US" sz="1600" dirty="0"/>
              <a:t>metadata and comprehensive </a:t>
            </a:r>
            <a:r>
              <a:rPr lang="en-US" sz="1600" dirty="0" smtClean="0"/>
              <a:t>documentation </a:t>
            </a:r>
            <a:r>
              <a:rPr lang="en-US" sz="1600" dirty="0"/>
              <a:t>about your data. Spatial data may be added to </a:t>
            </a:r>
            <a:r>
              <a:rPr lang="en-US" sz="1600" dirty="0" smtClean="0"/>
              <a:t>our </a:t>
            </a:r>
            <a:r>
              <a:rPr lang="en-US" sz="1600" dirty="0"/>
              <a:t>Spatial Data Access Tool, and </a:t>
            </a:r>
            <a:r>
              <a:rPr lang="en-US" sz="1600" dirty="0" err="1"/>
              <a:t>NetCDF</a:t>
            </a:r>
            <a:r>
              <a:rPr lang="en-US" sz="1600" dirty="0"/>
              <a:t>-format data may be </a:t>
            </a:r>
            <a:r>
              <a:rPr lang="en-US" sz="1600" dirty="0" smtClean="0"/>
              <a:t>added </a:t>
            </a:r>
            <a:r>
              <a:rPr lang="en-US" sz="1600" dirty="0"/>
              <a:t>to our </a:t>
            </a:r>
            <a:r>
              <a:rPr lang="en-US" sz="1600" dirty="0" err="1"/>
              <a:t>OPeNDAP</a:t>
            </a:r>
            <a:r>
              <a:rPr lang="en-US" sz="1600" dirty="0"/>
              <a:t> data service. </a:t>
            </a:r>
            <a:endParaRPr lang="en-US" sz="1600" b="1" dirty="0"/>
          </a:p>
        </p:txBody>
      </p:sp>
      <p:sp>
        <p:nvSpPr>
          <p:cNvPr id="4" name="Slide Number Placeholder 3"/>
          <p:cNvSpPr>
            <a:spLocks noGrp="1"/>
          </p:cNvSpPr>
          <p:nvPr>
            <p:ph type="sldNum" sz="quarter" idx="10"/>
          </p:nvPr>
        </p:nvSpPr>
        <p:spPr/>
        <p:txBody>
          <a:bodyPr/>
          <a:lstStyle/>
          <a:p>
            <a:pPr>
              <a:defRPr/>
            </a:pPr>
            <a:fld id="{700D400F-40F2-DD42-85AA-DC6EC84B1DE8}" type="slidenum">
              <a:rPr lang="en-US" smtClean="0"/>
              <a:pPr>
                <a:defRPr/>
              </a:pPr>
              <a:t>20</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219200"/>
            <a:ext cx="6705600" cy="4241148"/>
          </a:xfrm>
          <a:prstGeom prst="rect">
            <a:avLst/>
          </a:prstGeom>
        </p:spPr>
      </p:pic>
    </p:spTree>
    <p:extLst>
      <p:ext uri="{BB962C8B-B14F-4D97-AF65-F5344CB8AC3E}">
        <p14:creationId xmlns:p14="http://schemas.microsoft.com/office/powerpoint/2010/main" val="10703236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90"/>
                </a:solidFill>
              </a:rPr>
              <a:t>How to Publish Data with ORNL DAAC</a:t>
            </a:r>
            <a:endParaRPr lang="en-US" dirty="0">
              <a:solidFill>
                <a:srgbClr val="000090"/>
              </a:solidFill>
            </a:endParaRPr>
          </a:p>
        </p:txBody>
      </p:sp>
      <p:sp>
        <p:nvSpPr>
          <p:cNvPr id="3" name="Content Placeholder 2"/>
          <p:cNvSpPr>
            <a:spLocks noGrp="1"/>
          </p:cNvSpPr>
          <p:nvPr>
            <p:ph idx="1"/>
          </p:nvPr>
        </p:nvSpPr>
        <p:spPr>
          <a:xfrm>
            <a:off x="1228165" y="5482760"/>
            <a:ext cx="6248400" cy="4678363"/>
          </a:xfrm>
        </p:spPr>
        <p:txBody>
          <a:bodyPr/>
          <a:lstStyle/>
          <a:p>
            <a:pPr marL="0" lvl="0" indent="0">
              <a:buNone/>
            </a:pPr>
            <a:r>
              <a:rPr lang="en-US" sz="1600" dirty="0" smtClean="0"/>
              <a:t>4. ORNL </a:t>
            </a:r>
            <a:r>
              <a:rPr lang="en-US" sz="1600" dirty="0"/>
              <a:t>DAAC </a:t>
            </a:r>
            <a:r>
              <a:rPr lang="en-US" sz="1600" dirty="0" smtClean="0"/>
              <a:t>generates </a:t>
            </a:r>
            <a:r>
              <a:rPr lang="en-US" sz="1600" dirty="0"/>
              <a:t>a citation and registers a DOI for the dataset</a:t>
            </a:r>
            <a:r>
              <a:rPr lang="en-US" sz="1600" dirty="0" smtClean="0"/>
              <a:t>.</a:t>
            </a:r>
            <a:endParaRPr lang="en-US" sz="1600" b="1" dirty="0"/>
          </a:p>
        </p:txBody>
      </p:sp>
      <p:sp>
        <p:nvSpPr>
          <p:cNvPr id="4" name="Slide Number Placeholder 3"/>
          <p:cNvSpPr>
            <a:spLocks noGrp="1"/>
          </p:cNvSpPr>
          <p:nvPr>
            <p:ph type="sldNum" sz="quarter" idx="10"/>
          </p:nvPr>
        </p:nvSpPr>
        <p:spPr/>
        <p:txBody>
          <a:bodyPr/>
          <a:lstStyle/>
          <a:p>
            <a:pPr>
              <a:defRPr/>
            </a:pPr>
            <a:fld id="{700D400F-40F2-DD42-85AA-DC6EC84B1DE8}" type="slidenum">
              <a:rPr lang="en-US" smtClean="0"/>
              <a:pPr>
                <a:defRPr/>
              </a:pPr>
              <a:t>21</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219200"/>
            <a:ext cx="6705600" cy="4241148"/>
          </a:xfrm>
          <a:prstGeom prst="rect">
            <a:avLst/>
          </a:prstGeom>
        </p:spPr>
      </p:pic>
    </p:spTree>
    <p:extLst>
      <p:ext uri="{BB962C8B-B14F-4D97-AF65-F5344CB8AC3E}">
        <p14:creationId xmlns:p14="http://schemas.microsoft.com/office/powerpoint/2010/main" val="16066591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90"/>
                </a:solidFill>
              </a:rPr>
              <a:t>How to Publish Data with ORNL DAAC</a:t>
            </a:r>
            <a:endParaRPr lang="en-US" dirty="0">
              <a:solidFill>
                <a:srgbClr val="000090"/>
              </a:solidFill>
            </a:endParaRPr>
          </a:p>
        </p:txBody>
      </p:sp>
      <p:sp>
        <p:nvSpPr>
          <p:cNvPr id="3" name="Content Placeholder 2"/>
          <p:cNvSpPr>
            <a:spLocks noGrp="1"/>
          </p:cNvSpPr>
          <p:nvPr>
            <p:ph idx="1"/>
          </p:nvPr>
        </p:nvSpPr>
        <p:spPr>
          <a:xfrm>
            <a:off x="1250576" y="5460348"/>
            <a:ext cx="6248400" cy="4678363"/>
          </a:xfrm>
        </p:spPr>
        <p:txBody>
          <a:bodyPr/>
          <a:lstStyle/>
          <a:p>
            <a:pPr marL="0" indent="0">
              <a:buNone/>
            </a:pPr>
            <a:r>
              <a:rPr lang="en-US" sz="1600" dirty="0" smtClean="0"/>
              <a:t>5. When </a:t>
            </a:r>
            <a:r>
              <a:rPr lang="en-US" sz="1600" dirty="0"/>
              <a:t>the data and documentation are ready, you will be asked to review and approve the final data package before it is </a:t>
            </a:r>
            <a:r>
              <a:rPr lang="en-US" sz="1600" dirty="0" smtClean="0"/>
              <a:t>published.</a:t>
            </a:r>
            <a:r>
              <a:rPr lang="en-US" sz="1600" b="1" dirty="0" smtClean="0"/>
              <a:t> </a:t>
            </a:r>
            <a:r>
              <a:rPr lang="en-US" sz="1600" dirty="0" smtClean="0"/>
              <a:t>The </a:t>
            </a:r>
            <a:r>
              <a:rPr lang="en-US" sz="1600" dirty="0"/>
              <a:t>DAAC will </a:t>
            </a:r>
            <a:r>
              <a:rPr lang="en-US" sz="1600" dirty="0" smtClean="0"/>
              <a:t>distribute </a:t>
            </a:r>
            <a:r>
              <a:rPr lang="en-US" sz="1600" dirty="0"/>
              <a:t>metadata to the NASA EOSDIS clearinghouse and other relevant data catalogues. The ORNL DAAC also advertises the data online through email, social media, and the DAAC </a:t>
            </a:r>
            <a:r>
              <a:rPr lang="en-US" sz="1600" dirty="0" smtClean="0"/>
              <a:t>website</a:t>
            </a:r>
            <a:r>
              <a:rPr lang="en-US" sz="1600" dirty="0"/>
              <a:t>.</a:t>
            </a:r>
            <a:endParaRPr lang="en-US" sz="1600" b="1" dirty="0"/>
          </a:p>
        </p:txBody>
      </p:sp>
      <p:sp>
        <p:nvSpPr>
          <p:cNvPr id="4" name="Slide Number Placeholder 3"/>
          <p:cNvSpPr>
            <a:spLocks noGrp="1"/>
          </p:cNvSpPr>
          <p:nvPr>
            <p:ph type="sldNum" sz="quarter" idx="10"/>
          </p:nvPr>
        </p:nvSpPr>
        <p:spPr/>
        <p:txBody>
          <a:bodyPr/>
          <a:lstStyle/>
          <a:p>
            <a:pPr>
              <a:defRPr/>
            </a:pPr>
            <a:fld id="{700D400F-40F2-DD42-85AA-DC6EC84B1DE8}" type="slidenum">
              <a:rPr lang="en-US" smtClean="0"/>
              <a:pPr>
                <a:defRPr/>
              </a:pPr>
              <a:t>22</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219200"/>
            <a:ext cx="6705600" cy="4241148"/>
          </a:xfrm>
          <a:prstGeom prst="rect">
            <a:avLst/>
          </a:prstGeom>
        </p:spPr>
      </p:pic>
    </p:spTree>
    <p:extLst>
      <p:ext uri="{BB962C8B-B14F-4D97-AF65-F5344CB8AC3E}">
        <p14:creationId xmlns:p14="http://schemas.microsoft.com/office/powerpoint/2010/main" val="6604524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ounded Rectangle 57"/>
          <p:cNvSpPr/>
          <p:nvPr/>
        </p:nvSpPr>
        <p:spPr>
          <a:xfrm>
            <a:off x="4432899" y="1776397"/>
            <a:ext cx="2665004" cy="1062875"/>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p>
        </p:txBody>
      </p:sp>
      <p:pic>
        <p:nvPicPr>
          <p:cNvPr id="64" name="Picture 6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72000" y="1828800"/>
            <a:ext cx="2570563" cy="835519"/>
          </a:xfrm>
          <a:prstGeom prst="rect">
            <a:avLst/>
          </a:prstGeom>
        </p:spPr>
      </p:pic>
      <p:sp>
        <p:nvSpPr>
          <p:cNvPr id="4" name="Slide Number Placeholder 3"/>
          <p:cNvSpPr>
            <a:spLocks noGrp="1"/>
          </p:cNvSpPr>
          <p:nvPr>
            <p:ph type="sldNum" sz="quarter" idx="10"/>
          </p:nvPr>
        </p:nvSpPr>
        <p:spPr/>
        <p:txBody>
          <a:bodyPr/>
          <a:lstStyle/>
          <a:p>
            <a:pPr>
              <a:defRPr/>
            </a:pPr>
            <a:fld id="{700D400F-40F2-DD42-85AA-DC6EC84B1DE8}" type="slidenum">
              <a:rPr lang="en-US" smtClean="0"/>
              <a:pPr>
                <a:defRPr/>
              </a:pPr>
              <a:t>23</a:t>
            </a:fld>
            <a:endParaRPr lang="en-US"/>
          </a:p>
        </p:txBody>
      </p:sp>
      <p:sp>
        <p:nvSpPr>
          <p:cNvPr id="6" name="Title 1"/>
          <p:cNvSpPr>
            <a:spLocks noGrp="1"/>
          </p:cNvSpPr>
          <p:nvPr>
            <p:ph type="title"/>
          </p:nvPr>
        </p:nvSpPr>
        <p:spPr>
          <a:xfrm>
            <a:off x="457200" y="0"/>
            <a:ext cx="7772400" cy="1219200"/>
          </a:xfrm>
        </p:spPr>
        <p:txBody>
          <a:bodyPr/>
          <a:lstStyle/>
          <a:p>
            <a:r>
              <a:rPr lang="en-US" sz="3200" dirty="0" err="1" smtClean="0">
                <a:solidFill>
                  <a:srgbClr val="333399"/>
                </a:solidFill>
                <a:latin typeface="Calibri" charset="0"/>
              </a:rPr>
              <a:t>ABoVE</a:t>
            </a:r>
            <a:r>
              <a:rPr lang="en-US" sz="3200" dirty="0" smtClean="0">
                <a:solidFill>
                  <a:srgbClr val="333399"/>
                </a:solidFill>
                <a:latin typeface="Calibri" charset="0"/>
              </a:rPr>
              <a:t> data flow</a:t>
            </a:r>
            <a:endParaRPr lang="en-US" sz="3200" dirty="0">
              <a:solidFill>
                <a:srgbClr val="333399"/>
              </a:solidFill>
              <a:latin typeface="Calibri" charset="0"/>
            </a:endParaRPr>
          </a:p>
        </p:txBody>
      </p:sp>
      <p:sp>
        <p:nvSpPr>
          <p:cNvPr id="43" name="Rectangle 42"/>
          <p:cNvSpPr/>
          <p:nvPr/>
        </p:nvSpPr>
        <p:spPr>
          <a:xfrm>
            <a:off x="1142627" y="1767724"/>
            <a:ext cx="1569132" cy="3460369"/>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dirty="0"/>
          </a:p>
        </p:txBody>
      </p:sp>
      <p:sp>
        <p:nvSpPr>
          <p:cNvPr id="44" name="Cloud 43"/>
          <p:cNvSpPr/>
          <p:nvPr/>
        </p:nvSpPr>
        <p:spPr>
          <a:xfrm>
            <a:off x="3795641" y="4490616"/>
            <a:ext cx="1453612" cy="997100"/>
          </a:xfrm>
          <a:prstGeom prst="cloud">
            <a:avLst/>
          </a:prstGeom>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350" dirty="0">
                <a:solidFill>
                  <a:schemeClr val="tx1"/>
                </a:solidFill>
              </a:rPr>
              <a:t>ABoVE Science Cloud</a:t>
            </a:r>
          </a:p>
        </p:txBody>
      </p:sp>
      <p:sp>
        <p:nvSpPr>
          <p:cNvPr id="45" name="Rounded Rectangle 44"/>
          <p:cNvSpPr/>
          <p:nvPr/>
        </p:nvSpPr>
        <p:spPr>
          <a:xfrm>
            <a:off x="3668009" y="2993503"/>
            <a:ext cx="1740538" cy="1159420"/>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solidFill>
                <a:sysClr val="windowText" lastClr="000000"/>
              </a:solidFill>
            </a:endParaRPr>
          </a:p>
        </p:txBody>
      </p:sp>
      <p:sp>
        <p:nvSpPr>
          <p:cNvPr id="46" name="Oval 45"/>
          <p:cNvSpPr/>
          <p:nvPr/>
        </p:nvSpPr>
        <p:spPr>
          <a:xfrm>
            <a:off x="5757295" y="3208558"/>
            <a:ext cx="1296945" cy="1000954"/>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350" dirty="0">
                <a:ln w="0">
                  <a:noFill/>
                </a:ln>
                <a:solidFill>
                  <a:schemeClr val="tx1"/>
                </a:solidFill>
              </a:rPr>
              <a:t>Public &amp; External Partners</a:t>
            </a:r>
          </a:p>
        </p:txBody>
      </p:sp>
      <p:sp>
        <p:nvSpPr>
          <p:cNvPr id="47" name="Snip and Round Single Corner Rectangle 46"/>
          <p:cNvSpPr/>
          <p:nvPr/>
        </p:nvSpPr>
        <p:spPr>
          <a:xfrm>
            <a:off x="1352601" y="1937056"/>
            <a:ext cx="1140110" cy="933748"/>
          </a:xfrm>
          <a:prstGeom prst="snip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350" dirty="0"/>
              <a:t>Airborne data</a:t>
            </a:r>
          </a:p>
        </p:txBody>
      </p:sp>
      <p:sp>
        <p:nvSpPr>
          <p:cNvPr id="48" name="Snip and Round Single Corner Rectangle 47"/>
          <p:cNvSpPr/>
          <p:nvPr/>
        </p:nvSpPr>
        <p:spPr>
          <a:xfrm>
            <a:off x="1352601" y="2952025"/>
            <a:ext cx="1140109" cy="936191"/>
          </a:xfrm>
          <a:prstGeom prst="snip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350" dirty="0"/>
              <a:t>Field data</a:t>
            </a:r>
          </a:p>
        </p:txBody>
      </p:sp>
      <p:sp>
        <p:nvSpPr>
          <p:cNvPr id="49" name="Snip and Round Single Corner Rectangle 48"/>
          <p:cNvSpPr/>
          <p:nvPr/>
        </p:nvSpPr>
        <p:spPr>
          <a:xfrm>
            <a:off x="1352601" y="3986284"/>
            <a:ext cx="1146885" cy="1008664"/>
          </a:xfrm>
          <a:prstGeom prst="snip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350" dirty="0"/>
              <a:t>Model data</a:t>
            </a:r>
          </a:p>
        </p:txBody>
      </p:sp>
      <p:cxnSp>
        <p:nvCxnSpPr>
          <p:cNvPr id="50" name="Straight Arrow Connector 49"/>
          <p:cNvCxnSpPr>
            <a:endCxn id="49" idx="1"/>
          </p:cNvCxnSpPr>
          <p:nvPr/>
        </p:nvCxnSpPr>
        <p:spPr>
          <a:xfrm flipV="1">
            <a:off x="2492710" y="3450514"/>
            <a:ext cx="1200095" cy="5843"/>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V="1">
            <a:off x="2499486" y="3662683"/>
            <a:ext cx="1196850" cy="827933"/>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45" idx="2"/>
          </p:cNvCxnSpPr>
          <p:nvPr/>
        </p:nvCxnSpPr>
        <p:spPr>
          <a:xfrm>
            <a:off x="4538278" y="4152923"/>
            <a:ext cx="300031" cy="577175"/>
          </a:xfrm>
          <a:prstGeom prst="straightConnector1">
            <a:avLst/>
          </a:prstGeom>
          <a:ln w="317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55" idx="0"/>
          </p:cNvCxnSpPr>
          <p:nvPr/>
        </p:nvCxnSpPr>
        <p:spPr>
          <a:xfrm>
            <a:off x="2497917" y="2442104"/>
            <a:ext cx="1200094" cy="818413"/>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4" name="Rounded Rectangle 53"/>
          <p:cNvSpPr/>
          <p:nvPr/>
        </p:nvSpPr>
        <p:spPr>
          <a:xfrm>
            <a:off x="3063185" y="1765460"/>
            <a:ext cx="1193470" cy="1002847"/>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350" dirty="0">
                <a:solidFill>
                  <a:schemeClr val="tx1"/>
                </a:solidFill>
              </a:rPr>
              <a:t>Primary archive </a:t>
            </a:r>
            <a:r>
              <a:rPr lang="en-US" sz="1350" dirty="0" smtClean="0">
                <a:solidFill>
                  <a:schemeClr val="tx1"/>
                </a:solidFill>
              </a:rPr>
              <a:t>    </a:t>
            </a:r>
            <a:r>
              <a:rPr lang="en-US" sz="1050" dirty="0" smtClean="0">
                <a:solidFill>
                  <a:schemeClr val="tx1"/>
                </a:solidFill>
              </a:rPr>
              <a:t>(</a:t>
            </a:r>
            <a:r>
              <a:rPr lang="en-US" sz="1050" dirty="0">
                <a:solidFill>
                  <a:schemeClr val="tx1"/>
                </a:solidFill>
              </a:rPr>
              <a:t>e.g. ASF, NSIDC DAAC)</a:t>
            </a:r>
          </a:p>
        </p:txBody>
      </p:sp>
      <p:cxnSp>
        <p:nvCxnSpPr>
          <p:cNvPr id="56" name="Straight Arrow Connector 55"/>
          <p:cNvCxnSpPr/>
          <p:nvPr/>
        </p:nvCxnSpPr>
        <p:spPr>
          <a:xfrm flipV="1">
            <a:off x="4139004" y="2307835"/>
            <a:ext cx="293895" cy="6562"/>
          </a:xfrm>
          <a:prstGeom prst="straightConnector1">
            <a:avLst/>
          </a:prstGeom>
          <a:ln w="3175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endCxn id="46" idx="0"/>
          </p:cNvCxnSpPr>
          <p:nvPr/>
        </p:nvCxnSpPr>
        <p:spPr>
          <a:xfrm>
            <a:off x="6266134" y="2854584"/>
            <a:ext cx="139634" cy="353974"/>
          </a:xfrm>
          <a:prstGeom prst="straightConnector1">
            <a:avLst/>
          </a:prstGeom>
          <a:ln w="31750" cmpd="sng">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5389096" y="2839273"/>
            <a:ext cx="376305" cy="241917"/>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45" idx="3"/>
            <a:endCxn id="46" idx="2"/>
          </p:cNvCxnSpPr>
          <p:nvPr/>
        </p:nvCxnSpPr>
        <p:spPr>
          <a:xfrm>
            <a:off x="5408547" y="3573213"/>
            <a:ext cx="348748" cy="135822"/>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5753257" y="4222267"/>
            <a:ext cx="1344646" cy="5078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a:t>(e.g. NGEE-A, </a:t>
            </a:r>
          </a:p>
          <a:p>
            <a:pPr algn="ctr"/>
            <a:r>
              <a:rPr lang="en-US" sz="900" dirty="0"/>
              <a:t>Canadian partners, </a:t>
            </a:r>
          </a:p>
          <a:p>
            <a:pPr algn="ctr"/>
            <a:r>
              <a:rPr lang="en-US" sz="900" dirty="0" err="1"/>
              <a:t>Data.gov</a:t>
            </a:r>
            <a:r>
              <a:rPr lang="en-US" sz="900" dirty="0"/>
              <a:t>)</a:t>
            </a:r>
          </a:p>
        </p:txBody>
      </p:sp>
      <p:pic>
        <p:nvPicPr>
          <p:cNvPr id="62" name="Picture 6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04546" y="3081190"/>
            <a:ext cx="1035802" cy="926007"/>
          </a:xfrm>
          <a:prstGeom prst="rect">
            <a:avLst/>
          </a:prstGeom>
        </p:spPr>
      </p:pic>
      <p:sp>
        <p:nvSpPr>
          <p:cNvPr id="63" name="Rectangle 62"/>
          <p:cNvSpPr/>
          <p:nvPr/>
        </p:nvSpPr>
        <p:spPr>
          <a:xfrm>
            <a:off x="4838309" y="2565006"/>
            <a:ext cx="1854183" cy="30008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50" dirty="0"/>
              <a:t>ABoVE data portal</a:t>
            </a:r>
          </a:p>
        </p:txBody>
      </p:sp>
      <p:sp>
        <p:nvSpPr>
          <p:cNvPr id="7" name="Rectangle 6"/>
          <p:cNvSpPr/>
          <p:nvPr/>
        </p:nvSpPr>
        <p:spPr>
          <a:xfrm>
            <a:off x="403379" y="5566660"/>
            <a:ext cx="8337241" cy="923330"/>
          </a:xfrm>
          <a:prstGeom prst="rect">
            <a:avLst/>
          </a:prstGeom>
        </p:spPr>
        <p:txBody>
          <a:bodyPr wrap="square">
            <a:spAutoFit/>
          </a:bodyPr>
          <a:lstStyle/>
          <a:p>
            <a:pPr marL="0" marR="0">
              <a:spcBef>
                <a:spcPts val="0"/>
              </a:spcBef>
              <a:spcAft>
                <a:spcPts val="0"/>
              </a:spcAft>
            </a:pPr>
            <a:r>
              <a:rPr lang="en-US" dirty="0">
                <a:solidFill>
                  <a:srgbClr val="000000"/>
                </a:solidFill>
                <a:latin typeface="Calibri Light" charset="0"/>
                <a:ea typeface="Calibri" charset="0"/>
                <a:cs typeface="Times New Roman" charset="0"/>
              </a:rPr>
              <a:t>The ORNL DAAC provides a centralized mechanism to coordinate data sharing among </a:t>
            </a:r>
            <a:r>
              <a:rPr lang="en-US" dirty="0" err="1">
                <a:solidFill>
                  <a:srgbClr val="000000"/>
                </a:solidFill>
                <a:latin typeface="Calibri Light" charset="0"/>
                <a:ea typeface="Calibri" charset="0"/>
                <a:cs typeface="Times New Roman" charset="0"/>
              </a:rPr>
              <a:t>ABoVE</a:t>
            </a:r>
            <a:r>
              <a:rPr lang="en-US" dirty="0">
                <a:solidFill>
                  <a:srgbClr val="000000"/>
                </a:solidFill>
                <a:latin typeface="Calibri Light" charset="0"/>
                <a:ea typeface="Calibri" charset="0"/>
                <a:cs typeface="Times New Roman" charset="0"/>
              </a:rPr>
              <a:t> teams, the </a:t>
            </a:r>
            <a:r>
              <a:rPr lang="en-US" dirty="0" err="1">
                <a:solidFill>
                  <a:srgbClr val="000000"/>
                </a:solidFill>
                <a:latin typeface="Calibri Light" charset="0"/>
                <a:ea typeface="Calibri" charset="0"/>
                <a:cs typeface="Times New Roman" charset="0"/>
              </a:rPr>
              <a:t>ABoVE</a:t>
            </a:r>
            <a:r>
              <a:rPr lang="en-US" dirty="0">
                <a:solidFill>
                  <a:srgbClr val="000000"/>
                </a:solidFill>
                <a:latin typeface="Calibri Light" charset="0"/>
                <a:ea typeface="Calibri" charset="0"/>
                <a:cs typeface="Times New Roman" charset="0"/>
              </a:rPr>
              <a:t> Science Cloud, and to external partners (see </a:t>
            </a:r>
            <a:r>
              <a:rPr lang="en-US" dirty="0" smtClean="0">
                <a:solidFill>
                  <a:srgbClr val="000000"/>
                </a:solidFill>
                <a:latin typeface="Calibri Light" charset="0"/>
                <a:ea typeface="Calibri" charset="0"/>
                <a:cs typeface="Times New Roman" charset="0"/>
              </a:rPr>
              <a:t>data </a:t>
            </a:r>
            <a:r>
              <a:rPr lang="en-US" dirty="0">
                <a:solidFill>
                  <a:srgbClr val="000000"/>
                </a:solidFill>
                <a:latin typeface="Calibri Light" charset="0"/>
                <a:ea typeface="Calibri" charset="0"/>
                <a:cs typeface="Times New Roman" charset="0"/>
              </a:rPr>
              <a:t>portal at </a:t>
            </a:r>
            <a:r>
              <a:rPr lang="en-US" u="sng" dirty="0">
                <a:solidFill>
                  <a:srgbClr val="0000FF"/>
                </a:solidFill>
                <a:latin typeface="Calibri Light" charset="0"/>
                <a:ea typeface="Calibri" charset="0"/>
                <a:cs typeface="Times New Roman" charset="0"/>
                <a:hlinkClick r:id="rId5"/>
              </a:rPr>
              <a:t>https://search.earthdata.nasa.gov/portal/above/search</a:t>
            </a:r>
            <a:r>
              <a:rPr lang="en-US" dirty="0">
                <a:solidFill>
                  <a:srgbClr val="000000"/>
                </a:solidFill>
                <a:latin typeface="Calibri Light" charset="0"/>
                <a:ea typeface="Calibri" charset="0"/>
                <a:cs typeface="Times New Roman" charset="0"/>
              </a:rPr>
              <a:t> ). </a:t>
            </a:r>
            <a:endParaRPr lang="en-US" dirty="0">
              <a:effectLst/>
              <a:latin typeface="Calibri" charset="0"/>
              <a:ea typeface="Calibri" charset="0"/>
              <a:cs typeface="Arial" charset="0"/>
            </a:endParaRPr>
          </a:p>
        </p:txBody>
      </p:sp>
      <p:cxnSp>
        <p:nvCxnSpPr>
          <p:cNvPr id="55" name="Straight Arrow Connector 54"/>
          <p:cNvCxnSpPr/>
          <p:nvPr/>
        </p:nvCxnSpPr>
        <p:spPr>
          <a:xfrm flipV="1">
            <a:off x="2536194" y="2189707"/>
            <a:ext cx="423777" cy="46071"/>
          </a:xfrm>
          <a:prstGeom prst="straightConnector1">
            <a:avLst/>
          </a:prstGeom>
          <a:ln w="3175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62893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772400" cy="944562"/>
          </a:xfrm>
        </p:spPr>
        <p:txBody>
          <a:bodyPr/>
          <a:lstStyle/>
          <a:p>
            <a:r>
              <a:rPr lang="en-US" dirty="0" smtClean="0"/>
              <a:t>Searching for </a:t>
            </a:r>
            <a:r>
              <a:rPr lang="en-US" dirty="0" err="1" smtClean="0"/>
              <a:t>ABoVE</a:t>
            </a:r>
            <a:r>
              <a:rPr lang="en-US" dirty="0"/>
              <a:t> datasets:</a:t>
            </a:r>
            <a:br>
              <a:rPr lang="en-US" dirty="0"/>
            </a:br>
            <a:r>
              <a:rPr lang="en-US" sz="2400" dirty="0">
                <a:hlinkClick r:id="rId3"/>
              </a:rPr>
              <a:t>https://</a:t>
            </a:r>
            <a:r>
              <a:rPr lang="en-US" sz="2400" dirty="0" smtClean="0">
                <a:hlinkClick r:id="rId3"/>
              </a:rPr>
              <a:t>search.earthdata.nasa.gov/portal/ABoVE/search</a:t>
            </a:r>
            <a:r>
              <a:rPr lang="en-US" sz="2400" dirty="0" smtClean="0"/>
              <a:t> </a:t>
            </a:r>
            <a:endParaRPr lang="en-US" dirty="0"/>
          </a:p>
        </p:txBody>
      </p:sp>
      <p:sp>
        <p:nvSpPr>
          <p:cNvPr id="4" name="Slide Number Placeholder 3"/>
          <p:cNvSpPr>
            <a:spLocks noGrp="1"/>
          </p:cNvSpPr>
          <p:nvPr>
            <p:ph type="sldNum" sz="quarter" idx="10"/>
          </p:nvPr>
        </p:nvSpPr>
        <p:spPr/>
        <p:txBody>
          <a:bodyPr/>
          <a:lstStyle/>
          <a:p>
            <a:pPr>
              <a:defRPr/>
            </a:pPr>
            <a:fld id="{700D400F-40F2-DD42-85AA-DC6EC84B1DE8}" type="slidenum">
              <a:rPr lang="en-US" smtClean="0"/>
              <a:pPr>
                <a:defRPr/>
              </a:pPr>
              <a:t>24</a:t>
            </a:fld>
            <a:endParaRPr lang="en-US"/>
          </a:p>
        </p:txBody>
      </p:sp>
      <p:grpSp>
        <p:nvGrpSpPr>
          <p:cNvPr id="12" name="Group 11"/>
          <p:cNvGrpSpPr/>
          <p:nvPr/>
        </p:nvGrpSpPr>
        <p:grpSpPr>
          <a:xfrm>
            <a:off x="0" y="1371600"/>
            <a:ext cx="9144000" cy="4267200"/>
            <a:chOff x="0" y="1371600"/>
            <a:chExt cx="9144000" cy="4267200"/>
          </a:xfrm>
        </p:grpSpPr>
        <p:pic>
          <p:nvPicPr>
            <p:cNvPr id="10" name="Picture 9"/>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0" y="1371600"/>
              <a:ext cx="9144000" cy="4267200"/>
            </a:xfrm>
            <a:prstGeom prst="rect">
              <a:avLst/>
            </a:prstGeom>
          </p:spPr>
        </p:pic>
        <p:sp>
          <p:nvSpPr>
            <p:cNvPr id="11" name="Frame 10"/>
            <p:cNvSpPr/>
            <p:nvPr/>
          </p:nvSpPr>
          <p:spPr bwMode="auto">
            <a:xfrm>
              <a:off x="1219200" y="3505200"/>
              <a:ext cx="1447800" cy="381000"/>
            </a:xfrm>
            <a:prstGeom prst="frame">
              <a:avLst/>
            </a:prstGeom>
            <a:solidFill>
              <a:srgbClr val="00B050"/>
            </a:solidFill>
            <a:ln>
              <a:solidFill>
                <a:srgbClr val="00B050"/>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742950" marR="0" indent="-285750" algn="l" defTabSz="914400" rtl="0" eaLnBrk="1" fontAlgn="base" latinLnBrk="0" hangingPunct="1">
                <a:lnSpc>
                  <a:spcPct val="100000"/>
                </a:lnSpc>
                <a:spcBef>
                  <a:spcPct val="20000"/>
                </a:spcBef>
                <a:spcAft>
                  <a:spcPct val="0"/>
                </a:spcAft>
                <a:buClrTx/>
                <a:buSzTx/>
                <a:buFontTx/>
                <a:buChar char="–"/>
                <a:tabLst/>
              </a:pPr>
              <a:endParaRPr kumimoji="0" lang="en-US" sz="2600" b="0" i="0" u="none" strike="noStrike" cap="none" normalizeH="0" baseline="0">
                <a:ln>
                  <a:noFill/>
                </a:ln>
                <a:solidFill>
                  <a:schemeClr val="tx1"/>
                </a:solidFill>
                <a:effectLst/>
                <a:latin typeface="Calibri" charset="0"/>
              </a:endParaRPr>
            </a:p>
          </p:txBody>
        </p:sp>
      </p:grpSp>
      <p:grpSp>
        <p:nvGrpSpPr>
          <p:cNvPr id="16" name="Group 15"/>
          <p:cNvGrpSpPr/>
          <p:nvPr/>
        </p:nvGrpSpPr>
        <p:grpSpPr>
          <a:xfrm>
            <a:off x="0" y="1371600"/>
            <a:ext cx="9144000" cy="4267200"/>
            <a:chOff x="0" y="1371600"/>
            <a:chExt cx="9144000" cy="4267200"/>
          </a:xfrm>
        </p:grpSpPr>
        <p:pic>
          <p:nvPicPr>
            <p:cNvPr id="15" name="Picture 14"/>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0" y="1371600"/>
              <a:ext cx="9144000" cy="4267200"/>
            </a:xfrm>
            <a:prstGeom prst="rect">
              <a:avLst/>
            </a:prstGeom>
          </p:spPr>
        </p:pic>
        <p:sp>
          <p:nvSpPr>
            <p:cNvPr id="13" name="Frame 12"/>
            <p:cNvSpPr/>
            <p:nvPr/>
          </p:nvSpPr>
          <p:spPr bwMode="auto">
            <a:xfrm>
              <a:off x="1219200" y="3505200"/>
              <a:ext cx="1447800" cy="381000"/>
            </a:xfrm>
            <a:prstGeom prst="frame">
              <a:avLst/>
            </a:prstGeom>
            <a:solidFill>
              <a:srgbClr val="FFFF00"/>
            </a:solidFill>
            <a:ln>
              <a:solidFill>
                <a:srgbClr val="FFFF00"/>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742950" marR="0" indent="-285750" algn="l" defTabSz="914400" rtl="0" eaLnBrk="1" fontAlgn="base" latinLnBrk="0" hangingPunct="1">
                <a:lnSpc>
                  <a:spcPct val="100000"/>
                </a:lnSpc>
                <a:spcBef>
                  <a:spcPct val="20000"/>
                </a:spcBef>
                <a:spcAft>
                  <a:spcPct val="0"/>
                </a:spcAft>
                <a:buClrTx/>
                <a:buSzTx/>
                <a:buFontTx/>
                <a:buChar char="–"/>
                <a:tabLst/>
              </a:pPr>
              <a:endParaRPr kumimoji="0" lang="en-US" sz="2600" b="0" i="0" u="none" strike="noStrike" cap="none" normalizeH="0" baseline="0">
                <a:ln>
                  <a:noFill/>
                </a:ln>
                <a:solidFill>
                  <a:schemeClr val="tx1"/>
                </a:solidFill>
                <a:effectLst/>
                <a:latin typeface="Calibri" charset="0"/>
              </a:endParaRPr>
            </a:p>
          </p:txBody>
        </p:sp>
      </p:grpSp>
      <p:grpSp>
        <p:nvGrpSpPr>
          <p:cNvPr id="19" name="Group 18"/>
          <p:cNvGrpSpPr/>
          <p:nvPr/>
        </p:nvGrpSpPr>
        <p:grpSpPr>
          <a:xfrm>
            <a:off x="0" y="1371600"/>
            <a:ext cx="9144000" cy="4267200"/>
            <a:chOff x="0" y="1371600"/>
            <a:chExt cx="9144000" cy="4267200"/>
          </a:xfrm>
        </p:grpSpPr>
        <p:pic>
          <p:nvPicPr>
            <p:cNvPr id="17" name="Picture 16"/>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0" y="1371600"/>
              <a:ext cx="9144000" cy="4267200"/>
            </a:xfrm>
            <a:prstGeom prst="rect">
              <a:avLst/>
            </a:prstGeom>
          </p:spPr>
        </p:pic>
        <p:sp>
          <p:nvSpPr>
            <p:cNvPr id="18" name="TextBox 17"/>
            <p:cNvSpPr txBox="1"/>
            <p:nvPr/>
          </p:nvSpPr>
          <p:spPr>
            <a:xfrm>
              <a:off x="3452330" y="4267200"/>
              <a:ext cx="3290581"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mtClean="0"/>
                <a:t>Select Individual Granules</a:t>
              </a:r>
              <a:endParaRPr lang="en-US"/>
            </a:p>
          </p:txBody>
        </p:sp>
      </p:grpSp>
    </p:spTree>
    <p:extLst>
      <p:ext uri="{BB962C8B-B14F-4D97-AF65-F5344CB8AC3E}">
        <p14:creationId xmlns:p14="http://schemas.microsoft.com/office/powerpoint/2010/main" val="137427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90"/>
                </a:solidFill>
              </a:rPr>
              <a:t>Data Services at ORNL DAAC</a:t>
            </a:r>
            <a:endParaRPr lang="en-US" dirty="0">
              <a:solidFill>
                <a:srgbClr val="000090"/>
              </a:solidFill>
            </a:endParaRPr>
          </a:p>
        </p:txBody>
      </p:sp>
      <p:sp>
        <p:nvSpPr>
          <p:cNvPr id="4" name="Slide Number Placeholder 3"/>
          <p:cNvSpPr>
            <a:spLocks noGrp="1"/>
          </p:cNvSpPr>
          <p:nvPr>
            <p:ph type="sldNum" sz="quarter" idx="10"/>
          </p:nvPr>
        </p:nvSpPr>
        <p:spPr/>
        <p:txBody>
          <a:bodyPr/>
          <a:lstStyle/>
          <a:p>
            <a:pPr>
              <a:defRPr/>
            </a:pPr>
            <a:fld id="{700D400F-40F2-DD42-85AA-DC6EC84B1DE8}" type="slidenum">
              <a:rPr lang="en-US" smtClean="0"/>
              <a:pPr>
                <a:defRPr/>
              </a:pPr>
              <a:t>25</a:t>
            </a:fld>
            <a:endParaRPr lang="en-US"/>
          </a:p>
        </p:txBody>
      </p:sp>
      <p:sp>
        <p:nvSpPr>
          <p:cNvPr id="5" name="Rectangle 4"/>
          <p:cNvSpPr/>
          <p:nvPr/>
        </p:nvSpPr>
        <p:spPr>
          <a:xfrm>
            <a:off x="228600" y="1308497"/>
            <a:ext cx="2736647" cy="477054"/>
          </a:xfrm>
          <a:prstGeom prst="rect">
            <a:avLst/>
          </a:prstGeom>
        </p:spPr>
        <p:txBody>
          <a:bodyPr wrap="none">
            <a:spAutoFit/>
          </a:bodyPr>
          <a:lstStyle/>
          <a:p>
            <a:endParaRPr lang="en-US" sz="1400" dirty="0">
              <a:hlinkClick r:id="rId3"/>
            </a:endParaRPr>
          </a:p>
          <a:p>
            <a:r>
              <a:rPr lang="en-US" sz="1100" dirty="0" smtClean="0">
                <a:hlinkClick r:id="rId3"/>
              </a:rPr>
              <a:t>https</a:t>
            </a:r>
            <a:r>
              <a:rPr lang="en-US" sz="1100" dirty="0">
                <a:hlinkClick r:id="rId3"/>
              </a:rPr>
              <a:t>://daac.ornl.gov/data/above</a:t>
            </a:r>
            <a:r>
              <a:rPr lang="en-US" sz="1100" dirty="0" smtClean="0">
                <a:hlinkClick r:id="rId3"/>
              </a:rPr>
              <a:t>/</a:t>
            </a:r>
            <a:r>
              <a:rPr lang="en-US" sz="1100" dirty="0" smtClean="0"/>
              <a:t>  </a:t>
            </a:r>
            <a:endParaRPr lang="en-US" sz="1100" dirty="0"/>
          </a:p>
        </p:txBody>
      </p:sp>
      <p:grpSp>
        <p:nvGrpSpPr>
          <p:cNvPr id="13" name="Group 12"/>
          <p:cNvGrpSpPr/>
          <p:nvPr/>
        </p:nvGrpSpPr>
        <p:grpSpPr>
          <a:xfrm>
            <a:off x="210065" y="1259412"/>
            <a:ext cx="2075935" cy="4793339"/>
            <a:chOff x="210065" y="1259412"/>
            <a:chExt cx="2075935" cy="4793339"/>
          </a:xfrm>
        </p:grpSpPr>
        <p:pic>
          <p:nvPicPr>
            <p:cNvPr id="6" name="Picture 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28600" y="1785551"/>
              <a:ext cx="2057400" cy="4267200"/>
            </a:xfrm>
            <a:prstGeom prst="rect">
              <a:avLst/>
            </a:prstGeom>
          </p:spPr>
        </p:pic>
        <p:sp>
          <p:nvSpPr>
            <p:cNvPr id="11" name="TextBox 10"/>
            <p:cNvSpPr txBox="1"/>
            <p:nvPr/>
          </p:nvSpPr>
          <p:spPr>
            <a:xfrm>
              <a:off x="210065" y="1259412"/>
              <a:ext cx="1288430" cy="369332"/>
            </a:xfrm>
            <a:prstGeom prst="rect">
              <a:avLst/>
            </a:prstGeom>
            <a:noFill/>
          </p:spPr>
          <p:txBody>
            <a:bodyPr wrap="none" rtlCol="0">
              <a:spAutoFit/>
            </a:bodyPr>
            <a:lstStyle/>
            <a:p>
              <a:r>
                <a:rPr lang="en-US" dirty="0" smtClean="0"/>
                <a:t>Data Pool</a:t>
              </a:r>
              <a:endParaRPr lang="en-US" dirty="0"/>
            </a:p>
          </p:txBody>
        </p:sp>
      </p:grpSp>
      <p:grpSp>
        <p:nvGrpSpPr>
          <p:cNvPr id="14" name="Group 13"/>
          <p:cNvGrpSpPr/>
          <p:nvPr/>
        </p:nvGrpSpPr>
        <p:grpSpPr>
          <a:xfrm>
            <a:off x="2743200" y="1263422"/>
            <a:ext cx="5029200" cy="4816102"/>
            <a:chOff x="2743200" y="1263422"/>
            <a:chExt cx="5029200" cy="4816102"/>
          </a:xfrm>
        </p:grpSpPr>
        <p:pic>
          <p:nvPicPr>
            <p:cNvPr id="8" name="Picture 7"/>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743200" y="1844016"/>
              <a:ext cx="5029200" cy="4235508"/>
            </a:xfrm>
            <a:prstGeom prst="rect">
              <a:avLst/>
            </a:prstGeom>
          </p:spPr>
        </p:pic>
        <p:sp>
          <p:nvSpPr>
            <p:cNvPr id="9" name="Rectangle 8"/>
            <p:cNvSpPr/>
            <p:nvPr/>
          </p:nvSpPr>
          <p:spPr>
            <a:xfrm>
              <a:off x="3200400" y="1337730"/>
              <a:ext cx="2736647" cy="477054"/>
            </a:xfrm>
            <a:prstGeom prst="rect">
              <a:avLst/>
            </a:prstGeom>
          </p:spPr>
          <p:txBody>
            <a:bodyPr wrap="none">
              <a:spAutoFit/>
            </a:bodyPr>
            <a:lstStyle/>
            <a:p>
              <a:endParaRPr lang="en-US" sz="1400" dirty="0">
                <a:hlinkClick r:id="rId3"/>
              </a:endParaRPr>
            </a:p>
            <a:p>
              <a:r>
                <a:rPr lang="en-US" sz="1100" dirty="0">
                  <a:hlinkClick r:id="rId6"/>
                </a:rPr>
                <a:t>https://</a:t>
              </a:r>
              <a:r>
                <a:rPr lang="en-US" sz="1100" dirty="0" smtClean="0">
                  <a:hlinkClick r:id="rId6"/>
                </a:rPr>
                <a:t>webmap.ornl.gov/wcsdown</a:t>
              </a:r>
              <a:r>
                <a:rPr lang="en-US" sz="1100" dirty="0" smtClean="0"/>
                <a:t> </a:t>
              </a:r>
              <a:endParaRPr lang="en-US" sz="1100" dirty="0"/>
            </a:p>
          </p:txBody>
        </p:sp>
        <p:sp>
          <p:nvSpPr>
            <p:cNvPr id="12" name="TextBox 11"/>
            <p:cNvSpPr txBox="1"/>
            <p:nvPr/>
          </p:nvSpPr>
          <p:spPr>
            <a:xfrm>
              <a:off x="3200400" y="1263422"/>
              <a:ext cx="2661306" cy="369332"/>
            </a:xfrm>
            <a:prstGeom prst="rect">
              <a:avLst/>
            </a:prstGeom>
            <a:noFill/>
          </p:spPr>
          <p:txBody>
            <a:bodyPr wrap="none" rtlCol="0">
              <a:spAutoFit/>
            </a:bodyPr>
            <a:lstStyle/>
            <a:p>
              <a:r>
                <a:rPr lang="en-US" dirty="0" smtClean="0"/>
                <a:t>Spatial Data Services</a:t>
              </a:r>
              <a:endParaRPr lang="en-US" dirty="0"/>
            </a:p>
          </p:txBody>
        </p:sp>
      </p:grpSp>
      <p:pic>
        <p:nvPicPr>
          <p:cNvPr id="10" name="Picture 9"/>
          <p:cNvPicPr>
            <a:picLocks noChangeAspect="1"/>
          </p:cNvPicPr>
          <p:nvPr/>
        </p:nvPicPr>
        <p:blipFill>
          <a:blip r:embed="rId7"/>
          <a:stretch>
            <a:fillRect/>
          </a:stretch>
        </p:blipFill>
        <p:spPr>
          <a:xfrm>
            <a:off x="4724400" y="3718760"/>
            <a:ext cx="4191000" cy="2834440"/>
          </a:xfrm>
          <a:prstGeom prst="rect">
            <a:avLst/>
          </a:prstGeom>
        </p:spPr>
      </p:pic>
    </p:spTree>
    <p:extLst>
      <p:ext uri="{BB962C8B-B14F-4D97-AF65-F5344CB8AC3E}">
        <p14:creationId xmlns:p14="http://schemas.microsoft.com/office/powerpoint/2010/main" val="1617851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90"/>
                </a:solidFill>
              </a:rPr>
              <a:t>Citing Data</a:t>
            </a:r>
            <a:endParaRPr lang="en-US" dirty="0">
              <a:solidFill>
                <a:srgbClr val="000090"/>
              </a:solidFill>
            </a:endParaRPr>
          </a:p>
        </p:txBody>
      </p:sp>
      <p:sp>
        <p:nvSpPr>
          <p:cNvPr id="4" name="Slide Number Placeholder 3"/>
          <p:cNvSpPr>
            <a:spLocks noGrp="1"/>
          </p:cNvSpPr>
          <p:nvPr>
            <p:ph type="sldNum" sz="quarter" idx="10"/>
          </p:nvPr>
        </p:nvSpPr>
        <p:spPr/>
        <p:txBody>
          <a:bodyPr/>
          <a:lstStyle/>
          <a:p>
            <a:pPr>
              <a:defRPr/>
            </a:pPr>
            <a:fld id="{700D400F-40F2-DD42-85AA-DC6EC84B1DE8}" type="slidenum">
              <a:rPr lang="en-US" smtClean="0"/>
              <a:pPr>
                <a:defRPr/>
              </a:pPr>
              <a:t>26</a:t>
            </a:fld>
            <a:endParaRPr lang="en-US"/>
          </a:p>
        </p:txBody>
      </p:sp>
      <p:pic>
        <p:nvPicPr>
          <p:cNvPr id="6" name="Picture 5"/>
          <p:cNvPicPr>
            <a:picLocks noChangeAspect="1"/>
          </p:cNvPicPr>
          <p:nvPr/>
        </p:nvPicPr>
        <p:blipFill>
          <a:blip r:embed="rId2"/>
          <a:stretch>
            <a:fillRect/>
          </a:stretch>
        </p:blipFill>
        <p:spPr>
          <a:xfrm>
            <a:off x="457200" y="2778679"/>
            <a:ext cx="7696200" cy="3276431"/>
          </a:xfrm>
          <a:prstGeom prst="rect">
            <a:avLst/>
          </a:prstGeom>
        </p:spPr>
      </p:pic>
      <p:pic>
        <p:nvPicPr>
          <p:cNvPr id="7" name="Picture 6"/>
          <p:cNvPicPr>
            <a:picLocks noChangeAspect="1"/>
          </p:cNvPicPr>
          <p:nvPr/>
        </p:nvPicPr>
        <p:blipFill>
          <a:blip r:embed="rId3"/>
          <a:stretch>
            <a:fillRect/>
          </a:stretch>
        </p:blipFill>
        <p:spPr>
          <a:xfrm>
            <a:off x="446903" y="1313965"/>
            <a:ext cx="8392297" cy="1344304"/>
          </a:xfrm>
          <a:prstGeom prst="rect">
            <a:avLst/>
          </a:prstGeom>
        </p:spPr>
      </p:pic>
    </p:spTree>
    <p:extLst>
      <p:ext uri="{BB962C8B-B14F-4D97-AF65-F5344CB8AC3E}">
        <p14:creationId xmlns:p14="http://schemas.microsoft.com/office/powerpoint/2010/main" val="94570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rgbClr val="000090"/>
                </a:solidFill>
              </a:rPr>
              <a:t>Questions?</a:t>
            </a:r>
            <a:endParaRPr lang="en-US" dirty="0">
              <a:solidFill>
                <a:srgbClr val="000090"/>
              </a:solidFill>
            </a:endParaRPr>
          </a:p>
        </p:txBody>
      </p:sp>
      <p:sp>
        <p:nvSpPr>
          <p:cNvPr id="3" name="Content Placeholder 2"/>
          <p:cNvSpPr>
            <a:spLocks noGrp="1"/>
          </p:cNvSpPr>
          <p:nvPr>
            <p:ph idx="1"/>
          </p:nvPr>
        </p:nvSpPr>
        <p:spPr/>
        <p:txBody>
          <a:bodyPr/>
          <a:lstStyle/>
          <a:p>
            <a:pPr lvl="0"/>
            <a:r>
              <a:rPr lang="en-US" sz="2000" dirty="0" smtClean="0"/>
              <a:t>DAAC </a:t>
            </a:r>
            <a:r>
              <a:rPr lang="en-US" sz="2000" dirty="0"/>
              <a:t>serves as a clearinghouse for all </a:t>
            </a:r>
            <a:r>
              <a:rPr lang="en-US" sz="2000" dirty="0" err="1"/>
              <a:t>ABoVE</a:t>
            </a:r>
            <a:r>
              <a:rPr lang="en-US" sz="2000" dirty="0"/>
              <a:t>-related data </a:t>
            </a:r>
            <a:r>
              <a:rPr lang="en-US" sz="2000" dirty="0" smtClean="0"/>
              <a:t> </a:t>
            </a:r>
            <a:endParaRPr lang="en-US" sz="2000" dirty="0"/>
          </a:p>
          <a:p>
            <a:pPr lvl="1"/>
            <a:r>
              <a:rPr lang="en-US" sz="1600" dirty="0"/>
              <a:t>S</a:t>
            </a:r>
            <a:r>
              <a:rPr lang="en-US" sz="1600" dirty="0" smtClean="0"/>
              <a:t>ubmission Guidelines: </a:t>
            </a:r>
            <a:r>
              <a:rPr lang="en-US" sz="1600" dirty="0" smtClean="0">
                <a:hlinkClick r:id="rId3"/>
              </a:rPr>
              <a:t>https</a:t>
            </a:r>
            <a:r>
              <a:rPr lang="en-US" sz="1600" dirty="0">
                <a:hlinkClick r:id="rId3"/>
              </a:rPr>
              <a:t>://daac.ornl.gov/PI</a:t>
            </a:r>
            <a:r>
              <a:rPr lang="en-US" sz="1600" dirty="0" smtClean="0">
                <a:hlinkClick r:id="rId3"/>
              </a:rPr>
              <a:t>/</a:t>
            </a:r>
            <a:r>
              <a:rPr lang="en-US" sz="1600" dirty="0" smtClean="0"/>
              <a:t> </a:t>
            </a:r>
          </a:p>
          <a:p>
            <a:pPr lvl="1"/>
            <a:r>
              <a:rPr lang="en-US" sz="1600" dirty="0" smtClean="0"/>
              <a:t>Start your data submission: </a:t>
            </a:r>
            <a:r>
              <a:rPr lang="en-US" sz="1600" dirty="0" smtClean="0">
                <a:hlinkClick r:id="rId4"/>
              </a:rPr>
              <a:t>https</a:t>
            </a:r>
            <a:r>
              <a:rPr lang="en-US" sz="1600" dirty="0">
                <a:hlinkClick r:id="rId4"/>
              </a:rPr>
              <a:t>://daac.ornl.gov/submit</a:t>
            </a:r>
            <a:r>
              <a:rPr lang="en-US" sz="1600" dirty="0" smtClean="0">
                <a:hlinkClick r:id="rId4"/>
              </a:rPr>
              <a:t>/</a:t>
            </a:r>
            <a:r>
              <a:rPr lang="en-US" sz="1600" dirty="0" smtClean="0"/>
              <a:t> </a:t>
            </a:r>
          </a:p>
          <a:p>
            <a:pPr lvl="1"/>
            <a:endParaRPr lang="en-US" sz="1600" dirty="0"/>
          </a:p>
          <a:p>
            <a:r>
              <a:rPr lang="en-US" sz="2000" dirty="0" smtClean="0"/>
              <a:t>What can DAAC do to help?</a:t>
            </a:r>
          </a:p>
          <a:p>
            <a:pPr lvl="1"/>
            <a:r>
              <a:rPr lang="en-US" sz="1600" dirty="0" smtClean="0"/>
              <a:t>Cross-listing Partner data (Canadian agencies, NGEE-Arctic)?</a:t>
            </a:r>
          </a:p>
          <a:p>
            <a:pPr lvl="1"/>
            <a:r>
              <a:rPr lang="en-US" sz="1600" dirty="0" smtClean="0"/>
              <a:t>Data Management Best Practices: </a:t>
            </a:r>
            <a:r>
              <a:rPr lang="en-US" sz="1600" dirty="0">
                <a:hlinkClick r:id="rId3"/>
              </a:rPr>
              <a:t>https://daac.ornl.gov/PI/</a:t>
            </a:r>
            <a:r>
              <a:rPr lang="en-US" sz="1600" dirty="0"/>
              <a:t> </a:t>
            </a:r>
            <a:endParaRPr lang="en-US" sz="1600" dirty="0" smtClean="0"/>
          </a:p>
          <a:p>
            <a:pPr lvl="1"/>
            <a:endParaRPr lang="en-US" sz="1600" dirty="0" smtClean="0"/>
          </a:p>
          <a:p>
            <a:pPr lvl="1"/>
            <a:endParaRPr lang="en-US" sz="1600" dirty="0" smtClean="0"/>
          </a:p>
          <a:p>
            <a:pPr lvl="1"/>
            <a:endParaRPr lang="en-US" sz="1600" dirty="0"/>
          </a:p>
          <a:p>
            <a:pPr marL="457200" lvl="1" indent="0">
              <a:buNone/>
            </a:pPr>
            <a:r>
              <a:rPr lang="en-US" sz="1600" dirty="0" smtClean="0"/>
              <a:t>Email Alison: </a:t>
            </a:r>
            <a:r>
              <a:rPr lang="en-US" sz="1600" dirty="0" err="1" smtClean="0"/>
              <a:t>boyerag@ornl.gov</a:t>
            </a:r>
            <a:endParaRPr lang="en-US" sz="1600" dirty="0"/>
          </a:p>
          <a:p>
            <a:endParaRPr lang="en-US" dirty="0"/>
          </a:p>
        </p:txBody>
      </p:sp>
      <p:sp>
        <p:nvSpPr>
          <p:cNvPr id="4" name="Slide Number Placeholder 3"/>
          <p:cNvSpPr>
            <a:spLocks noGrp="1"/>
          </p:cNvSpPr>
          <p:nvPr>
            <p:ph type="sldNum" sz="quarter" idx="10"/>
          </p:nvPr>
        </p:nvSpPr>
        <p:spPr/>
        <p:txBody>
          <a:bodyPr/>
          <a:lstStyle/>
          <a:p>
            <a:pPr>
              <a:defRPr/>
            </a:pPr>
            <a:fld id="{700D400F-40F2-DD42-85AA-DC6EC84B1DE8}" type="slidenum">
              <a:rPr lang="en-US" smtClean="0"/>
              <a:pPr>
                <a:defRPr/>
              </a:pPr>
              <a:t>27</a:t>
            </a:fld>
            <a:endParaRPr lang="en-US"/>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261" y="5514256"/>
            <a:ext cx="990600" cy="707571"/>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03333" y="4920665"/>
            <a:ext cx="482600"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1600200" y="5000854"/>
            <a:ext cx="3871402" cy="1338828"/>
          </a:xfrm>
          <a:prstGeom prst="rect">
            <a:avLst/>
          </a:prstGeom>
        </p:spPr>
        <p:txBody>
          <a:bodyPr wrap="square">
            <a:spAutoFit/>
          </a:bodyPr>
          <a:lstStyle/>
          <a:p>
            <a:pPr eaLnBrk="1" hangingPunct="1">
              <a:lnSpc>
                <a:spcPct val="90000"/>
              </a:lnSpc>
            </a:pPr>
            <a:r>
              <a:rPr lang="en-US" altLang="x-none" dirty="0">
                <a:hlinkClick r:id="rId7"/>
              </a:rPr>
              <a:t>facebook.com/OakRidgeDAAC</a:t>
            </a:r>
            <a:endParaRPr lang="en-US" altLang="x-none" dirty="0"/>
          </a:p>
          <a:p>
            <a:pPr eaLnBrk="1" hangingPunct="1">
              <a:lnSpc>
                <a:spcPct val="90000"/>
              </a:lnSpc>
              <a:buFontTx/>
              <a:buNone/>
            </a:pPr>
            <a:endParaRPr lang="en-US" altLang="x-none" dirty="0" smtClean="0">
              <a:hlinkClick r:id="rId8"/>
            </a:endParaRPr>
          </a:p>
          <a:p>
            <a:pPr eaLnBrk="1" hangingPunct="1">
              <a:lnSpc>
                <a:spcPct val="90000"/>
              </a:lnSpc>
              <a:buFontTx/>
              <a:buNone/>
            </a:pPr>
            <a:endParaRPr lang="en-US" altLang="x-none" dirty="0">
              <a:hlinkClick r:id="rId8"/>
            </a:endParaRPr>
          </a:p>
          <a:p>
            <a:pPr eaLnBrk="1" hangingPunct="1">
              <a:lnSpc>
                <a:spcPct val="90000"/>
              </a:lnSpc>
              <a:buFontTx/>
              <a:buNone/>
            </a:pPr>
            <a:r>
              <a:rPr lang="en-US" altLang="x-none" dirty="0" smtClean="0"/>
              <a:t>@ORNLDAAC</a:t>
            </a:r>
            <a:endParaRPr lang="en-US" altLang="x-none" dirty="0" smtClean="0"/>
          </a:p>
          <a:p>
            <a:pPr eaLnBrk="1" hangingPunct="1">
              <a:lnSpc>
                <a:spcPct val="90000"/>
              </a:lnSpc>
              <a:buFontTx/>
              <a:buNone/>
            </a:pPr>
            <a:endParaRPr lang="en-US" altLang="x-none" dirty="0"/>
          </a:p>
        </p:txBody>
      </p:sp>
    </p:spTree>
    <p:extLst>
      <p:ext uri="{BB962C8B-B14F-4D97-AF65-F5344CB8AC3E}">
        <p14:creationId xmlns:p14="http://schemas.microsoft.com/office/powerpoint/2010/main" val="2134368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 slides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00D400F-40F2-DD42-85AA-DC6EC84B1DE8}" type="slidenum">
              <a:rPr lang="en-US" smtClean="0"/>
              <a:pPr>
                <a:defRPr/>
              </a:pPr>
              <a:t>28</a:t>
            </a:fld>
            <a:endParaRPr lang="en-US"/>
          </a:p>
        </p:txBody>
      </p:sp>
    </p:spTree>
    <p:extLst>
      <p:ext uri="{BB962C8B-B14F-4D97-AF65-F5344CB8AC3E}">
        <p14:creationId xmlns:p14="http://schemas.microsoft.com/office/powerpoint/2010/main" val="13238222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5553077" y="1219202"/>
            <a:ext cx="3362325" cy="293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ontent Placeholder 3"/>
          <p:cNvSpPr>
            <a:spLocks noGrp="1"/>
          </p:cNvSpPr>
          <p:nvPr>
            <p:ph idx="1"/>
          </p:nvPr>
        </p:nvSpPr>
        <p:spPr>
          <a:xfrm>
            <a:off x="457200" y="1524000"/>
            <a:ext cx="4800600" cy="4114800"/>
          </a:xfrm>
        </p:spPr>
        <p:txBody>
          <a:bodyPr>
            <a:normAutofit fontScale="92500" lnSpcReduction="20000"/>
          </a:bodyPr>
          <a:lstStyle/>
          <a:p>
            <a:pPr marL="0" indent="0">
              <a:buNone/>
              <a:defRPr/>
            </a:pPr>
            <a:r>
              <a:rPr lang="en-US" b="1" dirty="0" smtClean="0">
                <a:ea typeface="+mn-ea"/>
                <a:cs typeface="+mn-cs"/>
              </a:rPr>
              <a:t>Raster formats</a:t>
            </a:r>
          </a:p>
          <a:p>
            <a:pPr marL="319225" indent="-319225">
              <a:defRPr/>
            </a:pPr>
            <a:r>
              <a:rPr lang="en-US" dirty="0" err="1" smtClean="0">
                <a:ea typeface="+mn-ea"/>
                <a:cs typeface="+mn-cs"/>
              </a:rPr>
              <a:t>Geotiff</a:t>
            </a:r>
            <a:endParaRPr lang="en-US" dirty="0" smtClean="0">
              <a:ea typeface="+mn-ea"/>
              <a:cs typeface="+mn-cs"/>
            </a:endParaRPr>
          </a:p>
          <a:p>
            <a:pPr marL="319225" indent="-319225">
              <a:defRPr/>
            </a:pPr>
            <a:r>
              <a:rPr lang="en-US" dirty="0" smtClean="0">
                <a:ea typeface="+mn-ea"/>
                <a:cs typeface="+mn-cs"/>
              </a:rPr>
              <a:t>netCDF</a:t>
            </a:r>
          </a:p>
          <a:p>
            <a:pPr lvl="1" eaLnBrk="1" hangingPunct="1">
              <a:buFont typeface="Courier New"/>
              <a:buChar char="o"/>
              <a:defRPr/>
            </a:pPr>
            <a:r>
              <a:rPr lang="en-US" dirty="0" smtClean="0"/>
              <a:t>with CF convention preferred </a:t>
            </a:r>
          </a:p>
          <a:p>
            <a:pPr marL="319225" indent="-319225">
              <a:defRPr/>
            </a:pPr>
            <a:r>
              <a:rPr lang="en-US" dirty="0" smtClean="0">
                <a:ea typeface="+mn-ea"/>
                <a:cs typeface="+mn-cs"/>
              </a:rPr>
              <a:t>HDF</a:t>
            </a:r>
          </a:p>
          <a:p>
            <a:pPr marL="0" indent="0">
              <a:buNone/>
              <a:defRPr/>
            </a:pPr>
            <a:endParaRPr lang="en-US" dirty="0" smtClean="0">
              <a:ea typeface="+mn-ea"/>
              <a:cs typeface="+mn-cs"/>
            </a:endParaRPr>
          </a:p>
          <a:p>
            <a:pPr marL="0" indent="0">
              <a:buNone/>
              <a:defRPr/>
            </a:pPr>
            <a:r>
              <a:rPr lang="en-US" b="1" dirty="0" smtClean="0">
                <a:solidFill>
                  <a:srgbClr val="000000"/>
                </a:solidFill>
                <a:ea typeface="+mn-ea"/>
                <a:cs typeface="+mn-cs"/>
              </a:rPr>
              <a:t>Vector</a:t>
            </a:r>
          </a:p>
          <a:p>
            <a:pPr marL="319225" indent="-319225">
              <a:defRPr/>
            </a:pPr>
            <a:r>
              <a:rPr lang="en-US" dirty="0" err="1" smtClean="0">
                <a:ea typeface="+mn-ea"/>
                <a:cs typeface="+mn-cs"/>
              </a:rPr>
              <a:t>Shapefile</a:t>
            </a:r>
            <a:endParaRPr lang="en-US" dirty="0" smtClean="0">
              <a:ea typeface="+mn-ea"/>
              <a:cs typeface="+mn-cs"/>
            </a:endParaRPr>
          </a:p>
          <a:p>
            <a:pPr marL="319225" indent="-319225">
              <a:defRPr/>
            </a:pPr>
            <a:r>
              <a:rPr lang="en-US" dirty="0" smtClean="0"/>
              <a:t>ASCII</a:t>
            </a:r>
            <a:endParaRPr lang="en-US" dirty="0" smtClean="0">
              <a:ea typeface="+mn-ea"/>
              <a:cs typeface="+mn-cs"/>
            </a:endParaRPr>
          </a:p>
          <a:p>
            <a:pPr marL="0" indent="0">
              <a:buNone/>
              <a:defRPr/>
            </a:pPr>
            <a:endParaRPr lang="en-US" dirty="0" smtClean="0">
              <a:ea typeface="+mn-ea"/>
              <a:cs typeface="+mn-cs"/>
            </a:endParaRPr>
          </a:p>
          <a:p>
            <a:pPr marL="0" indent="0">
              <a:buNone/>
              <a:defRPr/>
            </a:pPr>
            <a:endParaRPr lang="en-US" dirty="0" smtClean="0">
              <a:ea typeface="+mn-ea"/>
              <a:cs typeface="+mn-cs"/>
            </a:endParaRPr>
          </a:p>
          <a:p>
            <a:pPr eaLnBrk="1" hangingPunct="1">
              <a:defRPr/>
            </a:pPr>
            <a:endParaRPr lang="en-US" dirty="0">
              <a:ea typeface="+mn-ea"/>
              <a:cs typeface="+mn-cs"/>
            </a:endParaRPr>
          </a:p>
        </p:txBody>
      </p:sp>
      <p:sp>
        <p:nvSpPr>
          <p:cNvPr id="50180" name="Slide Number Placeholder 3"/>
          <p:cNvSpPr txBox="1">
            <a:spLocks/>
          </p:cNvSpPr>
          <p:nvPr/>
        </p:nvSpPr>
        <p:spPr bwMode="auto">
          <a:xfrm>
            <a:off x="7010400" y="6553200"/>
            <a:ext cx="2133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ctr"/>
          <a:lstStyle>
            <a:lvl1pPr eaLnBrk="0" hangingPunct="0">
              <a:defRPr sz="2600">
                <a:solidFill>
                  <a:schemeClr val="tx1"/>
                </a:solidFill>
                <a:latin typeface="Calibri" charset="0"/>
                <a:ea typeface="ＭＳ Ｐゴシック" charset="0"/>
                <a:cs typeface="ＭＳ Ｐゴシック" charset="0"/>
              </a:defRPr>
            </a:lvl1pPr>
            <a:lvl2pPr marL="742950" indent="-285750" eaLnBrk="0" hangingPunct="0">
              <a:defRPr sz="2600">
                <a:solidFill>
                  <a:schemeClr val="tx1"/>
                </a:solidFill>
                <a:latin typeface="Calibri" charset="0"/>
                <a:ea typeface="ＭＳ Ｐゴシック" charset="0"/>
              </a:defRPr>
            </a:lvl2pPr>
            <a:lvl3pPr marL="1143000" indent="-228600" eaLnBrk="0" hangingPunct="0">
              <a:defRPr sz="2600">
                <a:solidFill>
                  <a:schemeClr val="tx1"/>
                </a:solidFill>
                <a:latin typeface="Calibri" charset="0"/>
                <a:ea typeface="ＭＳ Ｐゴシック" charset="0"/>
              </a:defRPr>
            </a:lvl3pPr>
            <a:lvl4pPr marL="1600200" indent="-228600" eaLnBrk="0" hangingPunct="0">
              <a:defRPr sz="2600">
                <a:solidFill>
                  <a:schemeClr val="tx1"/>
                </a:solidFill>
                <a:latin typeface="Calibri" charset="0"/>
                <a:ea typeface="ＭＳ Ｐゴシック" charset="0"/>
              </a:defRPr>
            </a:lvl4pPr>
            <a:lvl5pPr marL="2057400" indent="-228600" eaLnBrk="0" hangingPunct="0">
              <a:defRPr sz="2600">
                <a:solidFill>
                  <a:schemeClr val="tx1"/>
                </a:solidFill>
                <a:latin typeface="Calibri" charset="0"/>
                <a:ea typeface="ＭＳ Ｐゴシック" charset="0"/>
              </a:defRPr>
            </a:lvl5pPr>
            <a:lvl6pPr marL="2514600" indent="-228600" eaLnBrk="0" fontAlgn="base" hangingPunct="0">
              <a:spcBef>
                <a:spcPct val="0"/>
              </a:spcBef>
              <a:spcAft>
                <a:spcPct val="0"/>
              </a:spcAft>
              <a:defRPr sz="2600">
                <a:solidFill>
                  <a:schemeClr val="tx1"/>
                </a:solidFill>
                <a:latin typeface="Calibri" charset="0"/>
                <a:ea typeface="ＭＳ Ｐゴシック" charset="0"/>
              </a:defRPr>
            </a:lvl6pPr>
            <a:lvl7pPr marL="2971800" indent="-228600" eaLnBrk="0" fontAlgn="base" hangingPunct="0">
              <a:spcBef>
                <a:spcPct val="0"/>
              </a:spcBef>
              <a:spcAft>
                <a:spcPct val="0"/>
              </a:spcAft>
              <a:defRPr sz="2600">
                <a:solidFill>
                  <a:schemeClr val="tx1"/>
                </a:solidFill>
                <a:latin typeface="Calibri" charset="0"/>
                <a:ea typeface="ＭＳ Ｐゴシック" charset="0"/>
              </a:defRPr>
            </a:lvl7pPr>
            <a:lvl8pPr marL="3429000" indent="-228600" eaLnBrk="0" fontAlgn="base" hangingPunct="0">
              <a:spcBef>
                <a:spcPct val="0"/>
              </a:spcBef>
              <a:spcAft>
                <a:spcPct val="0"/>
              </a:spcAft>
              <a:defRPr sz="2600">
                <a:solidFill>
                  <a:schemeClr val="tx1"/>
                </a:solidFill>
                <a:latin typeface="Calibri" charset="0"/>
                <a:ea typeface="ＭＳ Ｐゴシック" charset="0"/>
              </a:defRPr>
            </a:lvl8pPr>
            <a:lvl9pPr marL="3886200" indent="-228600" eaLnBrk="0" fontAlgn="base" hangingPunct="0">
              <a:spcBef>
                <a:spcPct val="0"/>
              </a:spcBef>
              <a:spcAft>
                <a:spcPct val="0"/>
              </a:spcAft>
              <a:defRPr sz="2600">
                <a:solidFill>
                  <a:schemeClr val="tx1"/>
                </a:solidFill>
                <a:latin typeface="Calibri" charset="0"/>
                <a:ea typeface="ＭＳ Ｐゴシック" charset="0"/>
              </a:defRPr>
            </a:lvl9pPr>
          </a:lstStyle>
          <a:p>
            <a:pPr algn="r" eaLnBrk="1" hangingPunct="1">
              <a:spcBef>
                <a:spcPct val="20000"/>
              </a:spcBef>
            </a:pPr>
            <a:fld id="{A0813D1C-EFF1-B940-8F7D-281BF80A43A8}" type="slidenum">
              <a:rPr lang="en-US" sz="1300">
                <a:solidFill>
                  <a:srgbClr val="898989"/>
                </a:solidFill>
                <a:latin typeface="Helvetica Neue Light" charset="0"/>
                <a:ea typeface="ヒラギノ角ゴ ProN W3" charset="0"/>
                <a:cs typeface="ヒラギノ角ゴ ProN W3" charset="0"/>
                <a:sym typeface="Helvetica Neue Light" charset="0"/>
              </a:rPr>
              <a:pPr algn="r" eaLnBrk="1" hangingPunct="1">
                <a:spcBef>
                  <a:spcPct val="20000"/>
                </a:spcBef>
              </a:pPr>
              <a:t>29</a:t>
            </a:fld>
            <a:endParaRPr lang="en-US" sz="1300">
              <a:solidFill>
                <a:srgbClr val="898989"/>
              </a:solidFill>
              <a:latin typeface="Helvetica Neue Light" charset="0"/>
              <a:ea typeface="ヒラギノ角ゴ ProN W3" charset="0"/>
              <a:cs typeface="ヒラギノ角ゴ ProN W3" charset="0"/>
              <a:sym typeface="Helvetica Neue Light" charset="0"/>
            </a:endParaRPr>
          </a:p>
        </p:txBody>
      </p:sp>
      <p:sp>
        <p:nvSpPr>
          <p:cNvPr id="7" name="Text Box 10"/>
          <p:cNvSpPr txBox="1">
            <a:spLocks noChangeArrowheads="1"/>
          </p:cNvSpPr>
          <p:nvPr/>
        </p:nvSpPr>
        <p:spPr bwMode="auto">
          <a:xfrm>
            <a:off x="3162300" y="6248402"/>
            <a:ext cx="23622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buNone/>
              <a:defRPr/>
            </a:pPr>
            <a:r>
              <a:rPr lang="en-US" sz="1000" dirty="0"/>
              <a:t>GTOPO30 Elevation</a:t>
            </a:r>
          </a:p>
        </p:txBody>
      </p:sp>
      <p:sp>
        <p:nvSpPr>
          <p:cNvPr id="10" name="Text Box 10"/>
          <p:cNvSpPr txBox="1">
            <a:spLocks noChangeArrowheads="1"/>
          </p:cNvSpPr>
          <p:nvPr/>
        </p:nvSpPr>
        <p:spPr bwMode="auto">
          <a:xfrm>
            <a:off x="6553200" y="3352800"/>
            <a:ext cx="236220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buNone/>
              <a:defRPr/>
            </a:pPr>
            <a:r>
              <a:rPr lang="en-US" sz="800" dirty="0"/>
              <a:t>Minimum Temperature</a:t>
            </a:r>
          </a:p>
        </p:txBody>
      </p:sp>
      <p:sp>
        <p:nvSpPr>
          <p:cNvPr id="2" name="Title 1"/>
          <p:cNvSpPr>
            <a:spLocks noGrp="1"/>
          </p:cNvSpPr>
          <p:nvPr>
            <p:ph type="title"/>
          </p:nvPr>
        </p:nvSpPr>
        <p:spPr/>
        <p:txBody>
          <a:bodyPr>
            <a:normAutofit/>
          </a:bodyPr>
          <a:lstStyle/>
          <a:p>
            <a:pPr eaLnBrk="1" hangingPunct="1">
              <a:defRPr/>
            </a:pPr>
            <a:r>
              <a:rPr lang="en-US" dirty="0" smtClean="0">
                <a:solidFill>
                  <a:srgbClr val="333399"/>
                </a:solidFill>
                <a:ea typeface="+mj-ea"/>
                <a:cs typeface="+mj-cs"/>
              </a:rPr>
              <a:t>Suggested Geospatial File </a:t>
            </a:r>
            <a:r>
              <a:rPr lang="en-US" dirty="0">
                <a:solidFill>
                  <a:srgbClr val="333399"/>
                </a:solidFill>
                <a:ea typeface="+mj-ea"/>
                <a:cs typeface="+mj-cs"/>
              </a:rPr>
              <a:t>F</a:t>
            </a:r>
            <a:r>
              <a:rPr lang="en-US" dirty="0" smtClean="0">
                <a:solidFill>
                  <a:srgbClr val="333399"/>
                </a:solidFill>
                <a:ea typeface="+mj-ea"/>
                <a:cs typeface="+mj-cs"/>
              </a:rPr>
              <a:t>ormats</a:t>
            </a:r>
            <a:endParaRPr lang="en-US" dirty="0">
              <a:solidFill>
                <a:srgbClr val="333399"/>
              </a:solidFill>
              <a:ea typeface="+mj-ea"/>
              <a:cs typeface="+mj-cs"/>
            </a:endParaRPr>
          </a:p>
        </p:txBody>
      </p:sp>
      <p:pic>
        <p:nvPicPr>
          <p:cNvPr id="12" name="Picture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292850" y="4343400"/>
            <a:ext cx="285115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descr="10003_1_bi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590800" y="4495800"/>
            <a:ext cx="3505200" cy="175260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9245982"/>
      </p:ext>
    </p:extLst>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AF6ACF1A-3DF7-6642-8A76-6773EF22FE03}" type="slidenum">
              <a:rPr lang="en-US"/>
              <a:pPr/>
              <a:t>3</a:t>
            </a:fld>
            <a:endParaRPr lang="en-US"/>
          </a:p>
        </p:txBody>
      </p:sp>
      <p:sp>
        <p:nvSpPr>
          <p:cNvPr id="156675" name="Rectangle 3"/>
          <p:cNvSpPr>
            <a:spLocks noGrp="1" noChangeArrowheads="1"/>
          </p:cNvSpPr>
          <p:nvPr>
            <p:ph type="body" sz="half" idx="1"/>
          </p:nvPr>
        </p:nvSpPr>
        <p:spPr>
          <a:xfrm>
            <a:off x="381000" y="1371600"/>
            <a:ext cx="4495800" cy="3429000"/>
          </a:xfrm>
        </p:spPr>
        <p:txBody>
          <a:bodyPr/>
          <a:lstStyle/>
          <a:p>
            <a:pPr marL="0" indent="0">
              <a:buNone/>
            </a:pPr>
            <a:r>
              <a:rPr lang="en-US" sz="2300" dirty="0" smtClean="0">
                <a:latin typeface="+mj-lt"/>
              </a:rPr>
              <a:t>The Oak Ridge National Laboratory Distributed Active Archive Center (ORNL DAAC) archives </a:t>
            </a:r>
            <a:r>
              <a:rPr lang="en-US" sz="2300" dirty="0">
                <a:latin typeface="+mj-lt"/>
              </a:rPr>
              <a:t>data produced by </a:t>
            </a:r>
            <a:r>
              <a:rPr lang="en-US" sz="2300" dirty="0" smtClean="0">
                <a:latin typeface="+mj-lt"/>
              </a:rPr>
              <a:t>NASA’s </a:t>
            </a:r>
            <a:r>
              <a:rPr lang="en-US" sz="2300" dirty="0">
                <a:latin typeface="+mj-lt"/>
              </a:rPr>
              <a:t>Terrestrial Ecology Program in support of </a:t>
            </a:r>
            <a:r>
              <a:rPr lang="en-US" sz="2300" dirty="0" smtClean="0">
                <a:latin typeface="+mj-lt"/>
              </a:rPr>
              <a:t>the </a:t>
            </a:r>
            <a:r>
              <a:rPr lang="en-US" sz="2300" dirty="0">
                <a:latin typeface="+mj-lt"/>
              </a:rPr>
              <a:t>Carbon Cycle and Ecosystems Focus Area</a:t>
            </a:r>
            <a:r>
              <a:rPr lang="en-US" sz="2300" dirty="0" smtClean="0">
                <a:latin typeface="+mj-lt"/>
              </a:rPr>
              <a:t>.</a:t>
            </a:r>
          </a:p>
          <a:p>
            <a:pPr marL="0" indent="0">
              <a:buNone/>
            </a:pPr>
            <a:endParaRPr lang="en-US" sz="2300" dirty="0">
              <a:latin typeface="+mj-lt"/>
            </a:endParaRPr>
          </a:p>
          <a:p>
            <a:pPr>
              <a:buFont typeface="AGaramond RegularSC" charset="0"/>
              <a:buNone/>
            </a:pPr>
            <a:endParaRPr lang="en-US" sz="1300" dirty="0"/>
          </a:p>
        </p:txBody>
      </p:sp>
      <p:sp>
        <p:nvSpPr>
          <p:cNvPr id="3" name="Rectangle 2"/>
          <p:cNvSpPr/>
          <p:nvPr/>
        </p:nvSpPr>
        <p:spPr>
          <a:xfrm>
            <a:off x="5943600" y="5867400"/>
            <a:ext cx="2228752" cy="369332"/>
          </a:xfrm>
          <a:prstGeom prst="rect">
            <a:avLst/>
          </a:prstGeom>
        </p:spPr>
        <p:txBody>
          <a:bodyPr wrap="none">
            <a:spAutoFit/>
          </a:bodyPr>
          <a:lstStyle/>
          <a:p>
            <a:pPr>
              <a:buNone/>
            </a:pPr>
            <a:r>
              <a:rPr lang="en-US" sz="1800" dirty="0" smtClean="0">
                <a:latin typeface="Calibri"/>
                <a:cs typeface="Calibri"/>
                <a:hlinkClick r:id="rId3"/>
              </a:rPr>
              <a:t>https://daac.ornl.gov</a:t>
            </a:r>
            <a:r>
              <a:rPr lang="en-US" sz="1800" dirty="0" smtClean="0">
                <a:latin typeface="Calibri"/>
                <a:cs typeface="Calibri"/>
              </a:rPr>
              <a:t> </a:t>
            </a:r>
            <a:endParaRPr lang="en-US" sz="1800" dirty="0">
              <a:latin typeface="Calibri"/>
              <a:cs typeface="Calibri"/>
            </a:endParaRPr>
          </a:p>
        </p:txBody>
      </p:sp>
      <p:graphicFrame>
        <p:nvGraphicFramePr>
          <p:cNvPr id="4" name="Diagram 3"/>
          <p:cNvGraphicFramePr/>
          <p:nvPr>
            <p:extLst>
              <p:ext uri="{D42A27DB-BD31-4B8C-83A1-F6EECF244321}">
                <p14:modId xmlns:p14="http://schemas.microsoft.com/office/powerpoint/2010/main" val="552026381"/>
              </p:ext>
            </p:extLst>
          </p:nvPr>
        </p:nvGraphicFramePr>
        <p:xfrm>
          <a:off x="944093" y="3842384"/>
          <a:ext cx="3505200" cy="279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itle 1"/>
          <p:cNvSpPr>
            <a:spLocks noGrp="1"/>
          </p:cNvSpPr>
          <p:nvPr>
            <p:ph type="title"/>
          </p:nvPr>
        </p:nvSpPr>
        <p:spPr>
          <a:xfrm>
            <a:off x="457200" y="0"/>
            <a:ext cx="7772400" cy="1219200"/>
          </a:xfrm>
        </p:spPr>
        <p:txBody>
          <a:bodyPr/>
          <a:lstStyle/>
          <a:p>
            <a:r>
              <a:rPr lang="en-US" sz="3200" dirty="0" smtClean="0">
                <a:solidFill>
                  <a:srgbClr val="333399"/>
                </a:solidFill>
                <a:latin typeface="Calibri" charset="0"/>
              </a:rPr>
              <a:t>About ORNL DAAC</a:t>
            </a:r>
            <a:endParaRPr lang="en-US" sz="3200" dirty="0">
              <a:solidFill>
                <a:srgbClr val="333399"/>
              </a:solidFill>
              <a:latin typeface="Calibri" charset="0"/>
            </a:endParaRPr>
          </a:p>
        </p:txBody>
      </p:sp>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29200" y="1330540"/>
            <a:ext cx="3809545" cy="4038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07245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lstStyle/>
          <a:p>
            <a:pPr eaLnBrk="1" hangingPunct="1"/>
            <a:r>
              <a:rPr lang="en-US" dirty="0" smtClean="0">
                <a:solidFill>
                  <a:srgbClr val="333399"/>
                </a:solidFill>
                <a:latin typeface="Calibri" charset="0"/>
              </a:rPr>
              <a:t>Ten principles of data management</a:t>
            </a:r>
            <a:endParaRPr lang="en-US" dirty="0">
              <a:solidFill>
                <a:srgbClr val="333399"/>
              </a:solidFill>
              <a:latin typeface="Calibri" charset="0"/>
            </a:endParaRPr>
          </a:p>
        </p:txBody>
      </p:sp>
      <p:sp>
        <p:nvSpPr>
          <p:cNvPr id="3" name="Content Placeholder 2"/>
          <p:cNvSpPr>
            <a:spLocks noGrp="1"/>
          </p:cNvSpPr>
          <p:nvPr>
            <p:ph idx="1"/>
          </p:nvPr>
        </p:nvSpPr>
        <p:spPr>
          <a:xfrm>
            <a:off x="457200" y="1493838"/>
            <a:ext cx="7086600" cy="4678362"/>
          </a:xfrm>
        </p:spPr>
        <p:txBody>
          <a:bodyPr/>
          <a:lstStyle/>
          <a:p>
            <a:pPr marL="635000" indent="-635000">
              <a:buFont typeface="+mj-lt"/>
              <a:buAutoNum type="arabicPeriod"/>
              <a:defRPr/>
            </a:pPr>
            <a:r>
              <a:rPr lang="en-US" sz="2500" dirty="0"/>
              <a:t>Define the contents of your data files  </a:t>
            </a:r>
          </a:p>
          <a:p>
            <a:pPr marL="635000" indent="-635000">
              <a:buFont typeface="+mj-lt"/>
              <a:buAutoNum type="arabicPeriod"/>
              <a:defRPr/>
            </a:pPr>
            <a:r>
              <a:rPr lang="en-US" sz="2500" dirty="0"/>
              <a:t>Define the variables</a:t>
            </a:r>
          </a:p>
          <a:p>
            <a:pPr marL="635000" indent="-635000">
              <a:buFont typeface="+mj-lt"/>
              <a:buAutoNum type="arabicPeriod"/>
              <a:defRPr/>
            </a:pPr>
            <a:r>
              <a:rPr lang="en-US" sz="2500" dirty="0"/>
              <a:t>Use consistent data organization</a:t>
            </a:r>
          </a:p>
          <a:p>
            <a:pPr marL="635000" indent="-635000">
              <a:buFont typeface="+mj-lt"/>
              <a:buAutoNum type="arabicPeriod"/>
              <a:defRPr/>
            </a:pPr>
            <a:r>
              <a:rPr lang="en-US" sz="2500" dirty="0"/>
              <a:t>Use stable file formats </a:t>
            </a:r>
          </a:p>
          <a:p>
            <a:pPr marL="635000" indent="-635000">
              <a:buFont typeface="+mj-lt"/>
              <a:buAutoNum type="arabicPeriod"/>
              <a:defRPr/>
            </a:pPr>
            <a:r>
              <a:rPr lang="en-US" sz="2500" dirty="0"/>
              <a:t>Assign descriptive file names </a:t>
            </a:r>
          </a:p>
          <a:p>
            <a:pPr marL="635000" indent="-635000">
              <a:buFont typeface="+mj-lt"/>
              <a:buAutoNum type="arabicPeriod"/>
              <a:defRPr/>
            </a:pPr>
            <a:r>
              <a:rPr lang="en-US" sz="2500" dirty="0"/>
              <a:t>Preserve processing information</a:t>
            </a:r>
          </a:p>
          <a:p>
            <a:pPr marL="635000" indent="-635000">
              <a:buFont typeface="+mj-lt"/>
              <a:buAutoNum type="arabicPeriod"/>
              <a:defRPr/>
            </a:pPr>
            <a:r>
              <a:rPr lang="en-US" sz="2500" dirty="0"/>
              <a:t>Perform basic quality assurance </a:t>
            </a:r>
          </a:p>
          <a:p>
            <a:pPr marL="635000" indent="-635000">
              <a:buFont typeface="+mj-lt"/>
              <a:buAutoNum type="arabicPeriod"/>
              <a:defRPr/>
            </a:pPr>
            <a:r>
              <a:rPr lang="en-US" sz="2500" dirty="0"/>
              <a:t>Provide documentation</a:t>
            </a:r>
          </a:p>
          <a:p>
            <a:pPr marL="635000" indent="-635000">
              <a:buFont typeface="+mj-lt"/>
              <a:buAutoNum type="arabicPeriod"/>
              <a:defRPr/>
            </a:pPr>
            <a:r>
              <a:rPr lang="en-US" sz="2500" dirty="0"/>
              <a:t>Protect your data</a:t>
            </a:r>
          </a:p>
          <a:p>
            <a:pPr marL="635000" indent="-635000">
              <a:buFont typeface="+mj-lt"/>
              <a:buAutoNum type="arabicPeriod"/>
              <a:defRPr/>
            </a:pPr>
            <a:r>
              <a:rPr lang="en-US" sz="2500" dirty="0"/>
              <a:t>Preserve your data</a:t>
            </a:r>
          </a:p>
          <a:p>
            <a:pPr marL="0" indent="0">
              <a:buNone/>
              <a:defRPr/>
            </a:pPr>
            <a:endParaRPr lang="en-US" sz="2500" dirty="0"/>
          </a:p>
          <a:p>
            <a:pPr marL="508000" indent="-508000">
              <a:buFont typeface="+mj-lt"/>
              <a:buAutoNum type="arabicPeriod"/>
              <a:defRPr/>
            </a:pPr>
            <a:endParaRPr lang="en-US" sz="2500" dirty="0"/>
          </a:p>
          <a:p>
            <a:pPr eaLnBrk="1" hangingPunct="1">
              <a:defRPr/>
            </a:pPr>
            <a:endParaRPr lang="en-US" sz="2500" dirty="0"/>
          </a:p>
        </p:txBody>
      </p:sp>
      <p:sp>
        <p:nvSpPr>
          <p:cNvPr id="32771" name="Slide Number Placeholder 3"/>
          <p:cNvSpPr>
            <a:spLocks noGrp="1"/>
          </p:cNvSpPr>
          <p:nvPr>
            <p:ph type="sldNum" sz="quarter" idx="4294967295"/>
          </p:nvPr>
        </p:nvSpPr>
        <p:spPr>
          <a:xfrm>
            <a:off x="6457950" y="6356351"/>
            <a:ext cx="2057400"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Calibri" charset="0"/>
                <a:ea typeface="ＭＳ Ｐゴシック" charset="0"/>
                <a:cs typeface="ＭＳ Ｐゴシック" charset="0"/>
              </a:defRPr>
            </a:lvl1pPr>
            <a:lvl2pPr marL="742950" indent="-285750" eaLnBrk="0" hangingPunct="0">
              <a:defRPr sz="2600">
                <a:solidFill>
                  <a:schemeClr val="tx1"/>
                </a:solidFill>
                <a:latin typeface="Calibri" charset="0"/>
                <a:ea typeface="ＭＳ Ｐゴシック" charset="0"/>
              </a:defRPr>
            </a:lvl2pPr>
            <a:lvl3pPr marL="1143000" indent="-228600" eaLnBrk="0" hangingPunct="0">
              <a:defRPr sz="2600">
                <a:solidFill>
                  <a:schemeClr val="tx1"/>
                </a:solidFill>
                <a:latin typeface="Calibri" charset="0"/>
                <a:ea typeface="ＭＳ Ｐゴシック" charset="0"/>
              </a:defRPr>
            </a:lvl3pPr>
            <a:lvl4pPr marL="1600200" indent="-228600" eaLnBrk="0" hangingPunct="0">
              <a:defRPr sz="2600">
                <a:solidFill>
                  <a:schemeClr val="tx1"/>
                </a:solidFill>
                <a:latin typeface="Calibri" charset="0"/>
                <a:ea typeface="ＭＳ Ｐゴシック" charset="0"/>
              </a:defRPr>
            </a:lvl4pPr>
            <a:lvl5pPr marL="2057400" indent="-228600" eaLnBrk="0" hangingPunct="0">
              <a:defRPr sz="2600">
                <a:solidFill>
                  <a:schemeClr val="tx1"/>
                </a:solidFill>
                <a:latin typeface="Calibri" charset="0"/>
                <a:ea typeface="ＭＳ Ｐゴシック" charset="0"/>
              </a:defRPr>
            </a:lvl5pPr>
            <a:lvl6pPr marL="2514600" indent="-228600" eaLnBrk="0" fontAlgn="base" hangingPunct="0">
              <a:spcBef>
                <a:spcPct val="0"/>
              </a:spcBef>
              <a:spcAft>
                <a:spcPct val="0"/>
              </a:spcAft>
              <a:defRPr sz="2600">
                <a:solidFill>
                  <a:schemeClr val="tx1"/>
                </a:solidFill>
                <a:latin typeface="Calibri" charset="0"/>
                <a:ea typeface="ＭＳ Ｐゴシック" charset="0"/>
              </a:defRPr>
            </a:lvl6pPr>
            <a:lvl7pPr marL="2971800" indent="-228600" eaLnBrk="0" fontAlgn="base" hangingPunct="0">
              <a:spcBef>
                <a:spcPct val="0"/>
              </a:spcBef>
              <a:spcAft>
                <a:spcPct val="0"/>
              </a:spcAft>
              <a:defRPr sz="2600">
                <a:solidFill>
                  <a:schemeClr val="tx1"/>
                </a:solidFill>
                <a:latin typeface="Calibri" charset="0"/>
                <a:ea typeface="ＭＳ Ｐゴシック" charset="0"/>
              </a:defRPr>
            </a:lvl7pPr>
            <a:lvl8pPr marL="3429000" indent="-228600" eaLnBrk="0" fontAlgn="base" hangingPunct="0">
              <a:spcBef>
                <a:spcPct val="0"/>
              </a:spcBef>
              <a:spcAft>
                <a:spcPct val="0"/>
              </a:spcAft>
              <a:defRPr sz="2600">
                <a:solidFill>
                  <a:schemeClr val="tx1"/>
                </a:solidFill>
                <a:latin typeface="Calibri" charset="0"/>
                <a:ea typeface="ＭＳ Ｐゴシック" charset="0"/>
              </a:defRPr>
            </a:lvl8pPr>
            <a:lvl9pPr marL="3886200" indent="-228600" eaLnBrk="0" fontAlgn="base" hangingPunct="0">
              <a:spcBef>
                <a:spcPct val="0"/>
              </a:spcBef>
              <a:spcAft>
                <a:spcPct val="0"/>
              </a:spcAft>
              <a:defRPr sz="2600">
                <a:solidFill>
                  <a:schemeClr val="tx1"/>
                </a:solidFill>
                <a:latin typeface="Calibri" charset="0"/>
                <a:ea typeface="ＭＳ Ｐゴシック" charset="0"/>
              </a:defRPr>
            </a:lvl9pPr>
          </a:lstStyle>
          <a:p>
            <a:pPr eaLnBrk="1" hangingPunct="1"/>
            <a:fld id="{92314599-1376-D540-88FA-972D0DD22C24}" type="slidenum">
              <a:rPr lang="en-US" sz="1400"/>
              <a:pPr eaLnBrk="1" hangingPunct="1"/>
              <a:t>30</a:t>
            </a:fld>
            <a:endParaRPr lang="en-US" sz="1400"/>
          </a:p>
        </p:txBody>
      </p:sp>
    </p:spTree>
    <p:extLst>
      <p:ext uri="{BB962C8B-B14F-4D97-AF65-F5344CB8AC3E}">
        <p14:creationId xmlns:p14="http://schemas.microsoft.com/office/powerpoint/2010/main" val="15150321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a:xfrm>
            <a:off x="457200" y="0"/>
            <a:ext cx="7772400" cy="1219200"/>
          </a:xfrm>
        </p:spPr>
        <p:txBody>
          <a:bodyPr/>
          <a:lstStyle/>
          <a:p>
            <a:r>
              <a:rPr lang="en-US" sz="2800" dirty="0" smtClean="0">
                <a:solidFill>
                  <a:srgbClr val="333399"/>
                </a:solidFill>
                <a:latin typeface="Calibri" charset="0"/>
              </a:rPr>
              <a:t>Data Management – Project level</a:t>
            </a:r>
            <a:endParaRPr lang="en-US" sz="2800" dirty="0">
              <a:solidFill>
                <a:srgbClr val="333399"/>
              </a:solidFill>
              <a:latin typeface="Calibri" charset="0"/>
            </a:endParaRPr>
          </a:p>
        </p:txBody>
      </p:sp>
      <p:sp>
        <p:nvSpPr>
          <p:cNvPr id="22530" name="Content Placeholder 2"/>
          <p:cNvSpPr>
            <a:spLocks noGrp="1"/>
          </p:cNvSpPr>
          <p:nvPr>
            <p:ph idx="1"/>
          </p:nvPr>
        </p:nvSpPr>
        <p:spPr>
          <a:xfrm>
            <a:off x="228600" y="1371600"/>
            <a:ext cx="4495800" cy="4678363"/>
          </a:xfrm>
        </p:spPr>
        <p:txBody>
          <a:bodyPr/>
          <a:lstStyle/>
          <a:p>
            <a:pPr marL="635000" indent="-635000" eaLnBrk="1" hangingPunct="1">
              <a:buFont typeface="Arial" charset="0"/>
              <a:buAutoNum type="arabicPeriod"/>
            </a:pPr>
            <a:r>
              <a:rPr lang="en-US" sz="2400" dirty="0">
                <a:latin typeface="Calibri"/>
                <a:cs typeface="Calibri"/>
              </a:rPr>
              <a:t>Define data workflow – </a:t>
            </a:r>
            <a:r>
              <a:rPr lang="en-US" sz="2400" dirty="0" smtClean="0">
                <a:latin typeface="Calibri"/>
                <a:cs typeface="Calibri"/>
              </a:rPr>
              <a:t>collection </a:t>
            </a:r>
            <a:r>
              <a:rPr lang="en-US" sz="2400" dirty="0">
                <a:latin typeface="Calibri"/>
                <a:cs typeface="Calibri"/>
              </a:rPr>
              <a:t>to </a:t>
            </a:r>
            <a:r>
              <a:rPr lang="en-US" sz="2400" dirty="0" smtClean="0">
                <a:latin typeface="Calibri"/>
                <a:cs typeface="Calibri"/>
              </a:rPr>
              <a:t>archive</a:t>
            </a:r>
            <a:endParaRPr lang="en-US" sz="2400" dirty="0">
              <a:latin typeface="Calibri"/>
              <a:cs typeface="Calibri"/>
            </a:endParaRPr>
          </a:p>
          <a:p>
            <a:pPr marL="635000" indent="-635000" eaLnBrk="1" hangingPunct="1">
              <a:buFont typeface="Arial" charset="0"/>
              <a:buAutoNum type="arabicPeriod"/>
            </a:pPr>
            <a:r>
              <a:rPr lang="en-US" sz="2400" dirty="0" smtClean="0">
                <a:latin typeface="Calibri"/>
                <a:cs typeface="Calibri"/>
              </a:rPr>
              <a:t>Communicate </a:t>
            </a:r>
            <a:r>
              <a:rPr lang="en-US" sz="2400" dirty="0">
                <a:latin typeface="Calibri"/>
                <a:cs typeface="Calibri"/>
              </a:rPr>
              <a:t>standards and metadata needs</a:t>
            </a:r>
          </a:p>
          <a:p>
            <a:pPr marL="635000" indent="-635000" eaLnBrk="1" hangingPunct="1">
              <a:buFont typeface="Arial" charset="0"/>
              <a:buAutoNum type="arabicPeriod"/>
            </a:pPr>
            <a:r>
              <a:rPr lang="en-US" sz="2400" dirty="0">
                <a:latin typeface="Calibri"/>
                <a:cs typeface="Calibri"/>
              </a:rPr>
              <a:t>Define </a:t>
            </a:r>
            <a:r>
              <a:rPr lang="en-US" sz="2400" dirty="0" smtClean="0">
                <a:latin typeface="Calibri"/>
                <a:cs typeface="Calibri"/>
              </a:rPr>
              <a:t>data </a:t>
            </a:r>
            <a:r>
              <a:rPr lang="en-US" sz="2400" dirty="0">
                <a:latin typeface="Calibri"/>
                <a:cs typeface="Calibri"/>
              </a:rPr>
              <a:t>q</a:t>
            </a:r>
            <a:r>
              <a:rPr lang="en-US" sz="2400" dirty="0" smtClean="0">
                <a:latin typeface="Calibri"/>
                <a:cs typeface="Calibri"/>
              </a:rPr>
              <a:t>uality criteria</a:t>
            </a:r>
          </a:p>
          <a:p>
            <a:pPr marL="635000" indent="-635000" eaLnBrk="1" hangingPunct="1">
              <a:buFont typeface="Arial" charset="0"/>
              <a:buAutoNum type="arabicPeriod"/>
            </a:pPr>
            <a:r>
              <a:rPr lang="en-US" sz="2400" dirty="0" smtClean="0">
                <a:latin typeface="Calibri"/>
                <a:cs typeface="Calibri"/>
              </a:rPr>
              <a:t>Document data and process regularly</a:t>
            </a:r>
            <a:endParaRPr lang="en-US" sz="2400" dirty="0">
              <a:latin typeface="Calibri"/>
              <a:cs typeface="Calibri"/>
            </a:endParaRPr>
          </a:p>
          <a:p>
            <a:pPr marL="635000" indent="-635000" eaLnBrk="1" hangingPunct="1">
              <a:buFont typeface="Arial" charset="0"/>
              <a:buAutoNum type="arabicPeriod"/>
            </a:pPr>
            <a:r>
              <a:rPr lang="en-US" sz="2400" dirty="0" smtClean="0">
                <a:latin typeface="Calibri"/>
                <a:cs typeface="Calibri"/>
              </a:rPr>
              <a:t>Identify a data </a:t>
            </a:r>
            <a:r>
              <a:rPr lang="en-US" sz="2400" dirty="0">
                <a:latin typeface="Calibri"/>
                <a:cs typeface="Calibri"/>
              </a:rPr>
              <a:t>steward </a:t>
            </a:r>
          </a:p>
          <a:p>
            <a:pPr marL="635000" indent="-635000" eaLnBrk="1" hangingPunct="1">
              <a:buFont typeface="Arial" charset="0"/>
              <a:buAutoNum type="arabicPeriod"/>
            </a:pPr>
            <a:r>
              <a:rPr lang="en-US" sz="2400" dirty="0" smtClean="0">
                <a:latin typeface="Calibri"/>
                <a:cs typeface="Calibri"/>
              </a:rPr>
              <a:t>Contact the DAAC early and often</a:t>
            </a:r>
            <a:endParaRPr lang="en-US" sz="2400" dirty="0">
              <a:latin typeface="Calibri"/>
              <a:cs typeface="Calibri"/>
            </a:endParaRPr>
          </a:p>
        </p:txBody>
      </p:sp>
      <p:sp>
        <p:nvSpPr>
          <p:cNvPr id="22531"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9517B06E-C90F-D14F-BA6F-AB4A88151EFF}" type="slidenum">
              <a:rPr lang="en-US" sz="1400"/>
              <a:pPr/>
              <a:t>31</a:t>
            </a:fld>
            <a:endParaRPr lang="en-US" sz="1400" dirty="0"/>
          </a:p>
        </p:txBody>
      </p:sp>
      <p:pic>
        <p:nvPicPr>
          <p:cNvPr id="6" name="Picture 5"/>
          <p:cNvPicPr>
            <a:picLocks noChangeAspect="1"/>
          </p:cNvPicPr>
          <p:nvPr/>
        </p:nvPicPr>
        <p:blipFill rotWithShape="1">
          <a:blip r:embed="rId3" cstate="print">
            <a:alphaModFix amt="76000"/>
            <a:extLst>
              <a:ext uri="{28A0092B-C50C-407E-A947-70E740481C1C}">
                <a14:useLocalDpi xmlns:a14="http://schemas.microsoft.com/office/drawing/2010/main"/>
              </a:ext>
            </a:extLst>
          </a:blip>
          <a:srcRect/>
          <a:stretch/>
        </p:blipFill>
        <p:spPr>
          <a:xfrm>
            <a:off x="4572000" y="1447800"/>
            <a:ext cx="4463594" cy="4267200"/>
          </a:xfrm>
          <a:prstGeom prst="rect">
            <a:avLst/>
          </a:prstGeom>
        </p:spPr>
      </p:pic>
    </p:spTree>
    <p:extLst>
      <p:ext uri="{BB962C8B-B14F-4D97-AF65-F5344CB8AC3E}">
        <p14:creationId xmlns:p14="http://schemas.microsoft.com/office/powerpoint/2010/main" val="2300217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82000" cy="944562"/>
          </a:xfrm>
        </p:spPr>
        <p:txBody>
          <a:bodyPr/>
          <a:lstStyle/>
          <a:p>
            <a:pPr lvl="0"/>
            <a:r>
              <a:rPr lang="en-US" sz="3600" dirty="0" smtClean="0">
                <a:solidFill>
                  <a:srgbClr val="000090"/>
                </a:solidFill>
              </a:rPr>
              <a:t>Data stewardship at ORNL DAAC</a:t>
            </a:r>
            <a:endParaRPr lang="en-US" dirty="0">
              <a:solidFill>
                <a:srgbClr val="000090"/>
              </a:solidFill>
            </a:endParaRPr>
          </a:p>
        </p:txBody>
      </p:sp>
      <p:sp>
        <p:nvSpPr>
          <p:cNvPr id="3" name="Content Placeholder 2"/>
          <p:cNvSpPr>
            <a:spLocks noGrp="1"/>
          </p:cNvSpPr>
          <p:nvPr>
            <p:ph idx="1"/>
          </p:nvPr>
        </p:nvSpPr>
        <p:spPr>
          <a:xfrm>
            <a:off x="838200" y="1447800"/>
            <a:ext cx="7391400" cy="4678363"/>
          </a:xfrm>
        </p:spPr>
        <p:txBody>
          <a:bodyPr/>
          <a:lstStyle/>
          <a:p>
            <a:pPr marL="0" indent="0">
              <a:buNone/>
            </a:pPr>
            <a:r>
              <a:rPr lang="en-US" sz="2000" dirty="0" smtClean="0"/>
              <a:t>Over </a:t>
            </a:r>
            <a:r>
              <a:rPr lang="en-US" sz="2000" dirty="0"/>
              <a:t>the longer-term, the ORNL DAAC also:</a:t>
            </a:r>
            <a:endParaRPr lang="en-US" sz="2000" b="1" dirty="0"/>
          </a:p>
          <a:p>
            <a:pPr marL="514350" lvl="0" indent="-514350">
              <a:buFont typeface="+mj-lt"/>
              <a:buAutoNum type="arabicPeriod"/>
            </a:pPr>
            <a:r>
              <a:rPr lang="en-US" sz="2000" dirty="0"/>
              <a:t>Provides tools to explore, access, and extract data</a:t>
            </a:r>
          </a:p>
          <a:p>
            <a:pPr marL="514350" lvl="0" indent="-514350">
              <a:buFont typeface="+mj-lt"/>
              <a:buAutoNum type="arabicPeriod"/>
            </a:pPr>
            <a:r>
              <a:rPr lang="en-US" sz="2000" dirty="0"/>
              <a:t>Provides long-term, secure archiving (back-up and recovery)</a:t>
            </a:r>
          </a:p>
          <a:p>
            <a:pPr marL="514350" lvl="0" indent="-514350">
              <a:buFont typeface="+mj-lt"/>
              <a:buAutoNum type="arabicPeriod"/>
            </a:pPr>
            <a:r>
              <a:rPr lang="en-US" sz="2000" dirty="0"/>
              <a:t>Addresses user questions, and serves as a buffer between users and data contributors</a:t>
            </a:r>
          </a:p>
          <a:p>
            <a:pPr marL="514350" lvl="0" indent="-514350">
              <a:buFont typeface="+mj-lt"/>
              <a:buAutoNum type="arabicPeriod"/>
            </a:pPr>
            <a:r>
              <a:rPr lang="en-US" sz="2000" dirty="0"/>
              <a:t>Provides usage &amp; </a:t>
            </a:r>
            <a:r>
              <a:rPr lang="en-US" sz="2000" dirty="0" smtClean="0"/>
              <a:t>download </a:t>
            </a:r>
            <a:r>
              <a:rPr lang="en-US" sz="2000" dirty="0"/>
              <a:t>and data citation </a:t>
            </a:r>
            <a:r>
              <a:rPr lang="en-US" sz="2000" dirty="0" smtClean="0"/>
              <a:t>statistics</a:t>
            </a:r>
          </a:p>
          <a:p>
            <a:pPr marL="514350" lvl="0" indent="-514350">
              <a:buFont typeface="+mj-lt"/>
              <a:buAutoNum type="arabicPeriod"/>
            </a:pPr>
            <a:r>
              <a:rPr lang="en-US" sz="2000" dirty="0" smtClean="0"/>
              <a:t>Provides value-added harmonization services for synthesis</a:t>
            </a:r>
            <a:endParaRPr lang="en-US" sz="2000" dirty="0"/>
          </a:p>
        </p:txBody>
      </p:sp>
      <p:sp>
        <p:nvSpPr>
          <p:cNvPr id="4" name="Slide Number Placeholder 3"/>
          <p:cNvSpPr>
            <a:spLocks noGrp="1"/>
          </p:cNvSpPr>
          <p:nvPr>
            <p:ph type="sldNum" sz="quarter" idx="10"/>
          </p:nvPr>
        </p:nvSpPr>
        <p:spPr/>
        <p:txBody>
          <a:bodyPr/>
          <a:lstStyle/>
          <a:p>
            <a:pPr>
              <a:defRPr/>
            </a:pPr>
            <a:fld id="{700D400F-40F2-DD42-85AA-DC6EC84B1DE8}" type="slidenum">
              <a:rPr lang="en-US" smtClean="0"/>
              <a:pPr>
                <a:defRPr/>
              </a:pPr>
              <a:t>32</a:t>
            </a:fld>
            <a:endParaRPr lang="en-US"/>
          </a:p>
        </p:txBody>
      </p:sp>
    </p:spTree>
    <p:extLst>
      <p:ext uri="{BB962C8B-B14F-4D97-AF65-F5344CB8AC3E}">
        <p14:creationId xmlns:p14="http://schemas.microsoft.com/office/powerpoint/2010/main" val="13141413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700D400F-40F2-DD42-85AA-DC6EC84B1DE8}" type="slidenum">
              <a:rPr lang="en-US" smtClean="0"/>
              <a:pPr>
                <a:defRPr/>
              </a:pPr>
              <a:t>33</a:t>
            </a:fld>
            <a:endParaRPr lang="en-US"/>
          </a:p>
        </p:txBody>
      </p:sp>
      <p:sp>
        <p:nvSpPr>
          <p:cNvPr id="5" name="Title 1"/>
          <p:cNvSpPr>
            <a:spLocks noGrp="1"/>
          </p:cNvSpPr>
          <p:nvPr>
            <p:ph type="title"/>
          </p:nvPr>
        </p:nvSpPr>
        <p:spPr>
          <a:xfrm>
            <a:off x="457200" y="0"/>
            <a:ext cx="7772400" cy="1219200"/>
          </a:xfrm>
        </p:spPr>
        <p:txBody>
          <a:bodyPr/>
          <a:lstStyle/>
          <a:p>
            <a:r>
              <a:rPr lang="en-US" sz="2800" dirty="0" smtClean="0">
                <a:solidFill>
                  <a:srgbClr val="333399"/>
                </a:solidFill>
                <a:latin typeface="Calibri" charset="0"/>
              </a:rPr>
              <a:t>Submitting Data to ORNL DAAC</a:t>
            </a:r>
            <a:endParaRPr lang="en-US" sz="2800" dirty="0">
              <a:solidFill>
                <a:srgbClr val="333399"/>
              </a:solidFill>
              <a:latin typeface="Calibri" charset="0"/>
            </a:endParaRPr>
          </a:p>
        </p:txBody>
      </p:sp>
      <p:sp>
        <p:nvSpPr>
          <p:cNvPr id="6" name="Rectangle 5"/>
          <p:cNvSpPr/>
          <p:nvPr/>
        </p:nvSpPr>
        <p:spPr>
          <a:xfrm>
            <a:off x="609600" y="1752600"/>
            <a:ext cx="2743200" cy="492443"/>
          </a:xfrm>
          <a:prstGeom prst="rect">
            <a:avLst/>
          </a:prstGeom>
        </p:spPr>
        <p:txBody>
          <a:bodyPr wrap="square">
            <a:spAutoFit/>
          </a:bodyPr>
          <a:lstStyle/>
          <a:p>
            <a:r>
              <a:rPr lang="en-US" sz="1600" dirty="0" smtClean="0">
                <a:latin typeface="Calibri"/>
                <a:cs typeface="Calibri"/>
              </a:rPr>
              <a:t>Step 1: Initiate Submission</a:t>
            </a:r>
            <a:endParaRPr lang="en-US" sz="1600" dirty="0" smtClean="0">
              <a:latin typeface="Calibri"/>
              <a:cs typeface="Calibri"/>
              <a:hlinkClick r:id="rId2"/>
            </a:endParaRPr>
          </a:p>
          <a:p>
            <a:r>
              <a:rPr lang="en-US" sz="1000" dirty="0" smtClean="0">
                <a:latin typeface="Calibri"/>
                <a:cs typeface="Calibri"/>
                <a:hlinkClick r:id="rId2"/>
              </a:rPr>
              <a:t>http</a:t>
            </a:r>
            <a:r>
              <a:rPr lang="en-US" sz="1000" dirty="0">
                <a:latin typeface="Calibri"/>
                <a:cs typeface="Calibri"/>
                <a:hlinkClick r:id="rId2"/>
              </a:rPr>
              <a:t>://</a:t>
            </a:r>
            <a:r>
              <a:rPr lang="en-US" sz="1000" dirty="0" smtClean="0">
                <a:latin typeface="Calibri"/>
                <a:cs typeface="Calibri"/>
                <a:hlinkClick r:id="rId2"/>
              </a:rPr>
              <a:t>daac.ornl.gov/archival_contact_form.html</a:t>
            </a:r>
            <a:r>
              <a:rPr lang="en-US" sz="1000" dirty="0" smtClean="0">
                <a:latin typeface="Calibri"/>
                <a:cs typeface="Calibri"/>
              </a:rPr>
              <a:t> </a:t>
            </a:r>
            <a:endParaRPr lang="en-US" sz="1000" dirty="0">
              <a:latin typeface="Calibri"/>
              <a:cs typeface="Calibri"/>
            </a:endParaRPr>
          </a:p>
        </p:txBody>
      </p:sp>
      <p:grpSp>
        <p:nvGrpSpPr>
          <p:cNvPr id="31" name="Group 30"/>
          <p:cNvGrpSpPr/>
          <p:nvPr/>
        </p:nvGrpSpPr>
        <p:grpSpPr>
          <a:xfrm>
            <a:off x="3352800" y="1600200"/>
            <a:ext cx="3048000" cy="4648200"/>
            <a:chOff x="3352800" y="1600200"/>
            <a:chExt cx="3048000" cy="4648200"/>
          </a:xfrm>
        </p:grpSpPr>
        <p:sp>
          <p:nvSpPr>
            <p:cNvPr id="8" name="Rectangle 7"/>
            <p:cNvSpPr/>
            <p:nvPr/>
          </p:nvSpPr>
          <p:spPr>
            <a:xfrm>
              <a:off x="3657600" y="1717357"/>
              <a:ext cx="2743200" cy="492443"/>
            </a:xfrm>
            <a:prstGeom prst="rect">
              <a:avLst/>
            </a:prstGeom>
          </p:spPr>
          <p:txBody>
            <a:bodyPr wrap="square">
              <a:spAutoFit/>
            </a:bodyPr>
            <a:lstStyle/>
            <a:p>
              <a:r>
                <a:rPr lang="en-US" sz="1600" dirty="0" smtClean="0">
                  <a:latin typeface="Calibri"/>
                  <a:cs typeface="Calibri"/>
                </a:rPr>
                <a:t>Step 2: Submit Data</a:t>
              </a:r>
              <a:endParaRPr lang="en-US" sz="1600" dirty="0" smtClean="0">
                <a:latin typeface="Calibri"/>
                <a:cs typeface="Calibri"/>
                <a:hlinkClick r:id="rId2"/>
              </a:endParaRPr>
            </a:p>
            <a:p>
              <a:r>
                <a:rPr lang="en-US" sz="1000" dirty="0" smtClean="0">
                  <a:latin typeface="Calibri"/>
                  <a:cs typeface="Calibri"/>
                  <a:hlinkClick r:id="rId2"/>
                </a:rPr>
                <a:t>http</a:t>
              </a:r>
              <a:r>
                <a:rPr lang="en-US" sz="1000" dirty="0">
                  <a:latin typeface="Calibri"/>
                  <a:cs typeface="Calibri"/>
                  <a:hlinkClick r:id="rId2"/>
                </a:rPr>
                <a:t>://</a:t>
              </a:r>
              <a:r>
                <a:rPr lang="en-US" sz="1000" dirty="0" smtClean="0">
                  <a:latin typeface="Calibri"/>
                  <a:cs typeface="Calibri"/>
                  <a:hlinkClick r:id="rId2"/>
                </a:rPr>
                <a:t>daac.ornl.gov/archival_contact_form.html</a:t>
              </a:r>
              <a:r>
                <a:rPr lang="en-US" sz="1000" dirty="0" smtClean="0">
                  <a:latin typeface="Calibri"/>
                  <a:cs typeface="Calibri"/>
                </a:rPr>
                <a:t> </a:t>
              </a:r>
              <a:endParaRPr lang="en-US" sz="1000" dirty="0">
                <a:latin typeface="Calibri"/>
                <a:cs typeface="Calibri"/>
              </a:endParaRPr>
            </a:p>
          </p:txBody>
        </p:sp>
        <p:sp>
          <p:nvSpPr>
            <p:cNvPr id="12" name="Rectangle 11"/>
            <p:cNvSpPr/>
            <p:nvPr/>
          </p:nvSpPr>
          <p:spPr bwMode="auto">
            <a:xfrm>
              <a:off x="3352800" y="1600200"/>
              <a:ext cx="152400" cy="4648200"/>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742950" marR="0" indent="-285750" algn="l" defTabSz="914400" rtl="0" eaLnBrk="1" fontAlgn="base" latinLnBrk="0" hangingPunct="1">
                <a:lnSpc>
                  <a:spcPct val="100000"/>
                </a:lnSpc>
                <a:spcBef>
                  <a:spcPct val="20000"/>
                </a:spcBef>
                <a:spcAft>
                  <a:spcPct val="0"/>
                </a:spcAft>
                <a:buClrTx/>
                <a:buSzTx/>
                <a:buFontTx/>
                <a:buChar char="–"/>
                <a:tabLst/>
              </a:pPr>
              <a:endParaRPr kumimoji="0" lang="en-US" sz="2600" b="0" i="0" u="none" strike="noStrike" cap="none" normalizeH="0" baseline="0">
                <a:ln>
                  <a:noFill/>
                </a:ln>
                <a:solidFill>
                  <a:schemeClr val="tx1"/>
                </a:solidFill>
                <a:effectLst/>
                <a:latin typeface="Calibri" charset="0"/>
              </a:endParaRPr>
            </a:p>
          </p:txBody>
        </p:sp>
      </p:grpSp>
      <p:grpSp>
        <p:nvGrpSpPr>
          <p:cNvPr id="34" name="Group 33"/>
          <p:cNvGrpSpPr/>
          <p:nvPr/>
        </p:nvGrpSpPr>
        <p:grpSpPr>
          <a:xfrm>
            <a:off x="6400800" y="1600200"/>
            <a:ext cx="2819400" cy="4648200"/>
            <a:chOff x="6400800" y="1600200"/>
            <a:chExt cx="2819400" cy="4648200"/>
          </a:xfrm>
        </p:grpSpPr>
        <p:sp>
          <p:nvSpPr>
            <p:cNvPr id="13" name="Rectangle 12"/>
            <p:cNvSpPr/>
            <p:nvPr/>
          </p:nvSpPr>
          <p:spPr bwMode="auto">
            <a:xfrm>
              <a:off x="6400800" y="1600200"/>
              <a:ext cx="152400" cy="4648200"/>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742950" marR="0" indent="-285750" algn="l" defTabSz="914400" rtl="0" eaLnBrk="1" fontAlgn="base" latinLnBrk="0" hangingPunct="1">
                <a:lnSpc>
                  <a:spcPct val="100000"/>
                </a:lnSpc>
                <a:spcBef>
                  <a:spcPct val="20000"/>
                </a:spcBef>
                <a:spcAft>
                  <a:spcPct val="0"/>
                </a:spcAft>
                <a:buClrTx/>
                <a:buSzTx/>
                <a:buFontTx/>
                <a:buChar char="–"/>
                <a:tabLst/>
              </a:pPr>
              <a:endParaRPr kumimoji="0" lang="en-US" sz="2600" b="0" i="0" u="none" strike="noStrike" cap="none" normalizeH="0" baseline="0">
                <a:ln>
                  <a:noFill/>
                </a:ln>
                <a:solidFill>
                  <a:schemeClr val="tx1"/>
                </a:solidFill>
                <a:effectLst/>
                <a:latin typeface="Calibri" charset="0"/>
              </a:endParaRPr>
            </a:p>
          </p:txBody>
        </p:sp>
        <p:grpSp>
          <p:nvGrpSpPr>
            <p:cNvPr id="33" name="Group 32"/>
            <p:cNvGrpSpPr/>
            <p:nvPr/>
          </p:nvGrpSpPr>
          <p:grpSpPr>
            <a:xfrm>
              <a:off x="6629400" y="1676400"/>
              <a:ext cx="2590800" cy="2845951"/>
              <a:chOff x="6629400" y="1676400"/>
              <a:chExt cx="2590800" cy="2845951"/>
            </a:xfrm>
          </p:grpSpPr>
          <p:sp>
            <p:nvSpPr>
              <p:cNvPr id="28" name="TextBox 27"/>
              <p:cNvSpPr txBox="1"/>
              <p:nvPr/>
            </p:nvSpPr>
            <p:spPr>
              <a:xfrm>
                <a:off x="7010400" y="3352800"/>
                <a:ext cx="1441420" cy="1169551"/>
              </a:xfrm>
              <a:prstGeom prst="rect">
                <a:avLst/>
              </a:prstGeom>
              <a:noFill/>
            </p:spPr>
            <p:txBody>
              <a:bodyPr wrap="none" rtlCol="0">
                <a:spAutoFit/>
              </a:bodyPr>
              <a:lstStyle/>
              <a:p>
                <a:pPr marL="285750" indent="-285750">
                  <a:buFont typeface="Arial"/>
                  <a:buChar char="•"/>
                </a:pPr>
                <a:r>
                  <a:rPr lang="en-US" sz="1400" dirty="0" smtClean="0">
                    <a:latin typeface="Calibri"/>
                    <a:cs typeface="Calibri"/>
                  </a:rPr>
                  <a:t>Data Citation</a:t>
                </a:r>
              </a:p>
              <a:p>
                <a:pPr marL="285750" indent="-285750">
                  <a:buFont typeface="Arial"/>
                  <a:buChar char="•"/>
                </a:pPr>
                <a:r>
                  <a:rPr lang="en-US" sz="1400" dirty="0" smtClean="0">
                    <a:latin typeface="Calibri"/>
                    <a:cs typeface="Calibri"/>
                  </a:rPr>
                  <a:t>Search Tools</a:t>
                </a:r>
              </a:p>
              <a:p>
                <a:pPr marL="285750" indent="-285750">
                  <a:buFont typeface="Arial"/>
                  <a:buChar char="•"/>
                </a:pPr>
                <a:r>
                  <a:rPr lang="en-US" sz="1400" dirty="0" smtClean="0">
                    <a:latin typeface="Calibri"/>
                    <a:cs typeface="Calibri"/>
                  </a:rPr>
                  <a:t>Visualization</a:t>
                </a:r>
              </a:p>
              <a:p>
                <a:pPr marL="285750" indent="-285750">
                  <a:buFont typeface="Arial"/>
                  <a:buChar char="•"/>
                </a:pPr>
                <a:r>
                  <a:rPr lang="en-US" sz="1400" dirty="0" smtClean="0">
                    <a:latin typeface="Calibri"/>
                    <a:cs typeface="Calibri"/>
                  </a:rPr>
                  <a:t>Web Services</a:t>
                </a:r>
              </a:p>
              <a:p>
                <a:pPr marL="285750" indent="-285750">
                  <a:buFont typeface="Arial"/>
                  <a:buChar char="•"/>
                </a:pPr>
                <a:endParaRPr lang="en-US" sz="1400" dirty="0" smtClean="0">
                  <a:latin typeface="Calibri"/>
                  <a:cs typeface="Calibri"/>
                </a:endParaRPr>
              </a:p>
            </p:txBody>
          </p:sp>
          <p:sp>
            <p:nvSpPr>
              <p:cNvPr id="10" name="Rectangle 9"/>
              <p:cNvSpPr/>
              <p:nvPr/>
            </p:nvSpPr>
            <p:spPr>
              <a:xfrm>
                <a:off x="6629400" y="1676400"/>
                <a:ext cx="2590800" cy="584776"/>
              </a:xfrm>
              <a:prstGeom prst="rect">
                <a:avLst/>
              </a:prstGeom>
            </p:spPr>
            <p:txBody>
              <a:bodyPr wrap="square">
                <a:spAutoFit/>
              </a:bodyPr>
              <a:lstStyle/>
              <a:p>
                <a:r>
                  <a:rPr lang="en-US" sz="1600" dirty="0" smtClean="0">
                    <a:latin typeface="Calibri"/>
                    <a:cs typeface="Calibri"/>
                  </a:rPr>
                  <a:t>Step 3: Data Publication</a:t>
                </a:r>
              </a:p>
              <a:p>
                <a:endParaRPr lang="en-US" sz="1600" dirty="0" smtClean="0">
                  <a:latin typeface="Calibri"/>
                  <a:cs typeface="Calibri"/>
                  <a:hlinkClick r:id="rId2"/>
                </a:endParaRPr>
              </a:p>
            </p:txBody>
          </p:sp>
        </p:grpSp>
      </p:grpSp>
      <p:pic>
        <p:nvPicPr>
          <p:cNvPr id="24" name="Picture 2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600" y="2514600"/>
            <a:ext cx="2256553" cy="3505200"/>
          </a:xfrm>
          <a:prstGeom prst="rect">
            <a:avLst/>
          </a:prstGeom>
          <a:ln>
            <a:noFill/>
          </a:ln>
          <a:effectLst>
            <a:outerShdw blurRad="292100" dist="139700" dir="2700000" algn="tl" rotWithShape="0">
              <a:srgbClr val="333333">
                <a:alpha val="65000"/>
              </a:srgbClr>
            </a:outerShdw>
          </a:effectLst>
        </p:spPr>
      </p:pic>
      <p:pic>
        <p:nvPicPr>
          <p:cNvPr id="25" name="Picture 2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343400" y="3352800"/>
            <a:ext cx="1084142" cy="825500"/>
          </a:xfrm>
          <a:prstGeom prst="rect">
            <a:avLst/>
          </a:prstGeom>
        </p:spPr>
      </p:pic>
      <p:pic>
        <p:nvPicPr>
          <p:cNvPr id="27" name="Picture 2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495800" y="2514600"/>
            <a:ext cx="711200" cy="711200"/>
          </a:xfrm>
          <a:prstGeom prst="rect">
            <a:avLst/>
          </a:prstGeom>
        </p:spPr>
      </p:pic>
      <p:pic>
        <p:nvPicPr>
          <p:cNvPr id="35" name="Picture 3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886200" y="4038600"/>
            <a:ext cx="482600" cy="482600"/>
          </a:xfrm>
          <a:prstGeom prst="rect">
            <a:avLst/>
          </a:prstGeom>
        </p:spPr>
      </p:pic>
      <p:pic>
        <p:nvPicPr>
          <p:cNvPr id="36" name="Picture 3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419600" y="4267200"/>
            <a:ext cx="431800" cy="431800"/>
          </a:xfrm>
          <a:prstGeom prst="rect">
            <a:avLst/>
          </a:prstGeom>
        </p:spPr>
      </p:pic>
      <p:pic>
        <p:nvPicPr>
          <p:cNvPr id="37" name="Picture 36"/>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953000" y="4343400"/>
            <a:ext cx="406400" cy="406400"/>
          </a:xfrm>
          <a:prstGeom prst="rect">
            <a:avLst/>
          </a:prstGeom>
        </p:spPr>
      </p:pic>
      <p:pic>
        <p:nvPicPr>
          <p:cNvPr id="38" name="Picture 3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410200" y="3962400"/>
            <a:ext cx="419100" cy="419100"/>
          </a:xfrm>
          <a:prstGeom prst="rect">
            <a:avLst/>
          </a:prstGeom>
        </p:spPr>
      </p:pic>
      <p:pic>
        <p:nvPicPr>
          <p:cNvPr id="39" name="Picture 3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392692" y="2413000"/>
            <a:ext cx="711200" cy="711200"/>
          </a:xfrm>
          <a:prstGeom prst="rect">
            <a:avLst/>
          </a:prstGeom>
        </p:spPr>
      </p:pic>
    </p:spTree>
    <p:extLst>
      <p:ext uri="{BB962C8B-B14F-4D97-AF65-F5344CB8AC3E}">
        <p14:creationId xmlns:p14="http://schemas.microsoft.com/office/powerpoint/2010/main" val="3805568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additive="base">
                                        <p:cTn id="13" dur="500" fill="hold"/>
                                        <p:tgtEl>
                                          <p:spTgt spid="34"/>
                                        </p:tgtEl>
                                        <p:attrNameLst>
                                          <p:attrName>ppt_x</p:attrName>
                                        </p:attrNameLst>
                                      </p:cBhvr>
                                      <p:tavLst>
                                        <p:tav tm="0">
                                          <p:val>
                                            <p:strVal val="#ppt_x"/>
                                          </p:val>
                                        </p:tav>
                                        <p:tav tm="100000">
                                          <p:val>
                                            <p:strVal val="#ppt_x"/>
                                          </p:val>
                                        </p:tav>
                                      </p:tavLst>
                                    </p:anim>
                                    <p:anim calcmode="lin" valueType="num">
                                      <p:cBhvr additive="base">
                                        <p:cTn id="1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333399"/>
                </a:solidFill>
              </a:rPr>
              <a:t>ORNL DAAC </a:t>
            </a:r>
            <a:r>
              <a:rPr lang="en-US" dirty="0" err="1" smtClean="0">
                <a:solidFill>
                  <a:srgbClr val="333399"/>
                </a:solidFill>
              </a:rPr>
              <a:t>Curation</a:t>
            </a:r>
            <a:r>
              <a:rPr lang="en-US" dirty="0" smtClean="0">
                <a:solidFill>
                  <a:srgbClr val="333399"/>
                </a:solidFill>
              </a:rPr>
              <a:t> Process</a:t>
            </a:r>
            <a:endParaRPr lang="en-US" dirty="0">
              <a:solidFill>
                <a:srgbClr val="333399"/>
              </a:solidFill>
            </a:endParaRPr>
          </a:p>
        </p:txBody>
      </p:sp>
      <p:sp>
        <p:nvSpPr>
          <p:cNvPr id="4" name="Slide Number Placeholder 3"/>
          <p:cNvSpPr>
            <a:spLocks noGrp="1"/>
          </p:cNvSpPr>
          <p:nvPr>
            <p:ph type="sldNum" sz="quarter" idx="10"/>
          </p:nvPr>
        </p:nvSpPr>
        <p:spPr/>
        <p:txBody>
          <a:bodyPr/>
          <a:lstStyle/>
          <a:p>
            <a:pPr>
              <a:defRPr/>
            </a:pPr>
            <a:fld id="{700D400F-40F2-DD42-85AA-DC6EC84B1DE8}" type="slidenum">
              <a:rPr lang="en-US" smtClean="0"/>
              <a:pPr>
                <a:defRPr/>
              </a:pPr>
              <a:t>34</a:t>
            </a:fld>
            <a:endParaRPr lang="en-US"/>
          </a:p>
        </p:txBody>
      </p:sp>
      <p:pic>
        <p:nvPicPr>
          <p:cNvPr id="12" name="Picture 11"/>
          <p:cNvPicPr>
            <a:picLocks noChangeAspect="1"/>
          </p:cNvPicPr>
          <p:nvPr/>
        </p:nvPicPr>
        <p:blipFill>
          <a:blip r:embed="rId3"/>
          <a:stretch>
            <a:fillRect/>
          </a:stretch>
        </p:blipFill>
        <p:spPr>
          <a:xfrm>
            <a:off x="990600" y="1295400"/>
            <a:ext cx="6985000" cy="1409700"/>
          </a:xfrm>
          <a:prstGeom prst="rect">
            <a:avLst/>
          </a:prstGeom>
        </p:spPr>
      </p:pic>
      <p:pic>
        <p:nvPicPr>
          <p:cNvPr id="13" name="Picture 12"/>
          <p:cNvPicPr>
            <a:picLocks noChangeAspect="1"/>
          </p:cNvPicPr>
          <p:nvPr/>
        </p:nvPicPr>
        <p:blipFill rotWithShape="1">
          <a:blip r:embed="rId4" cstate="print">
            <a:duotone>
              <a:prstClr val="black"/>
              <a:schemeClr val="accent2">
                <a:tint val="45000"/>
                <a:satMod val="400000"/>
              </a:schemeClr>
            </a:duotone>
            <a:extLst>
              <a:ext uri="{28A0092B-C50C-407E-A947-70E740481C1C}">
                <a14:useLocalDpi xmlns:a14="http://schemas.microsoft.com/office/drawing/2010/main"/>
              </a:ext>
            </a:extLst>
          </a:blip>
          <a:srcRect/>
          <a:stretch/>
        </p:blipFill>
        <p:spPr>
          <a:xfrm>
            <a:off x="3886200" y="1295400"/>
            <a:ext cx="1179767" cy="1409700"/>
          </a:xfrm>
          <a:prstGeom prst="rect">
            <a:avLst/>
          </a:prstGeom>
        </p:spPr>
      </p:pic>
      <p:pic>
        <p:nvPicPr>
          <p:cNvPr id="14" name="Picture 13"/>
          <p:cNvPicPr>
            <a:picLocks noChangeAspect="1"/>
          </p:cNvPicPr>
          <p:nvPr/>
        </p:nvPicPr>
        <p:blipFill rotWithShape="1">
          <a:blip r:embed="rId5" cstate="print">
            <a:duotone>
              <a:prstClr val="black"/>
              <a:schemeClr val="accent2">
                <a:tint val="45000"/>
                <a:satMod val="400000"/>
              </a:schemeClr>
            </a:duotone>
            <a:extLst>
              <a:ext uri="{28A0092B-C50C-407E-A947-70E740481C1C}">
                <a14:useLocalDpi xmlns:a14="http://schemas.microsoft.com/office/drawing/2010/main"/>
              </a:ext>
            </a:extLst>
          </a:blip>
          <a:srcRect/>
          <a:stretch/>
        </p:blipFill>
        <p:spPr>
          <a:xfrm>
            <a:off x="5257800" y="1295400"/>
            <a:ext cx="1186214" cy="1409700"/>
          </a:xfrm>
          <a:prstGeom prst="rect">
            <a:avLst/>
          </a:prstGeom>
        </p:spPr>
      </p:pic>
      <p:pic>
        <p:nvPicPr>
          <p:cNvPr id="15" name="Picture 14"/>
          <p:cNvPicPr>
            <a:picLocks noChangeAspect="1"/>
          </p:cNvPicPr>
          <p:nvPr/>
        </p:nvPicPr>
        <p:blipFill rotWithShape="1">
          <a:blip r:embed="rId6" cstate="print">
            <a:duotone>
              <a:prstClr val="black"/>
              <a:schemeClr val="accent2">
                <a:tint val="45000"/>
                <a:satMod val="400000"/>
              </a:schemeClr>
            </a:duotone>
            <a:extLst>
              <a:ext uri="{28A0092B-C50C-407E-A947-70E740481C1C}">
                <a14:useLocalDpi xmlns:a14="http://schemas.microsoft.com/office/drawing/2010/main"/>
              </a:ext>
            </a:extLst>
          </a:blip>
          <a:srcRect/>
          <a:stretch/>
        </p:blipFill>
        <p:spPr>
          <a:xfrm>
            <a:off x="6629400" y="1295400"/>
            <a:ext cx="1186215" cy="1409700"/>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28600" y="3124200"/>
            <a:ext cx="2770322" cy="2971800"/>
          </a:xfrm>
          <a:prstGeom prst="rect">
            <a:avLst/>
          </a:prstGeom>
          <a:ln>
            <a:noFill/>
          </a:ln>
          <a:effectLst>
            <a:outerShdw blurRad="292100" dist="139700" dir="2700000" algn="tl" rotWithShape="0">
              <a:srgbClr val="333333">
                <a:alpha val="65000"/>
              </a:srgbClr>
            </a:outerShdw>
          </a:effectLst>
        </p:spPr>
      </p:pic>
      <p:pic>
        <p:nvPicPr>
          <p:cNvPr id="18" name="Picture 1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200400" y="3124200"/>
            <a:ext cx="2667000" cy="3030682"/>
          </a:xfrm>
          <a:prstGeom prst="rect">
            <a:avLst/>
          </a:prstGeom>
          <a:ln>
            <a:noFill/>
          </a:ln>
          <a:effectLst>
            <a:outerShdw blurRad="292100" dist="139700" dir="2700000" algn="tl" rotWithShape="0">
              <a:srgbClr val="333333">
                <a:alpha val="65000"/>
              </a:srgbClr>
            </a:outerShdw>
          </a:effectLst>
        </p:spPr>
      </p:pic>
      <p:pic>
        <p:nvPicPr>
          <p:cNvPr id="19" name="Picture 18"/>
          <p:cNvPicPr>
            <a:picLocks noChangeAspect="1"/>
          </p:cNvPicPr>
          <p:nvPr/>
        </p:nvPicPr>
        <p:blipFill>
          <a:blip r:embed="rId9"/>
          <a:stretch>
            <a:fillRect/>
          </a:stretch>
        </p:blipFill>
        <p:spPr>
          <a:xfrm>
            <a:off x="6040352" y="3124200"/>
            <a:ext cx="2951248" cy="13122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77249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par>
                                <p:cTn id="18" presetID="9"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dissolve">
                                      <p:cBhvr>
                                        <p:cTn id="20" dur="500"/>
                                        <p:tgtEl>
                                          <p:spTgt spid="16"/>
                                        </p:tgtEl>
                                      </p:cBhvr>
                                    </p:animEffect>
                                  </p:childTnLst>
                                </p:cTn>
                              </p:par>
                              <p:par>
                                <p:cTn id="21" presetID="9"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par>
                                <p:cTn id="24" presetID="9" presetClass="entr" presetSubtype="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dissolve">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ounded Rectangle 57"/>
          <p:cNvSpPr/>
          <p:nvPr/>
        </p:nvSpPr>
        <p:spPr>
          <a:xfrm>
            <a:off x="4432899" y="1776397"/>
            <a:ext cx="2665004" cy="1062875"/>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p>
        </p:txBody>
      </p:sp>
      <p:pic>
        <p:nvPicPr>
          <p:cNvPr id="64" name="Picture 6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828800"/>
            <a:ext cx="2570563" cy="835519"/>
          </a:xfrm>
          <a:prstGeom prst="rect">
            <a:avLst/>
          </a:prstGeom>
        </p:spPr>
      </p:pic>
      <p:sp>
        <p:nvSpPr>
          <p:cNvPr id="4" name="Slide Number Placeholder 3"/>
          <p:cNvSpPr>
            <a:spLocks noGrp="1"/>
          </p:cNvSpPr>
          <p:nvPr>
            <p:ph type="sldNum" sz="quarter" idx="10"/>
          </p:nvPr>
        </p:nvSpPr>
        <p:spPr/>
        <p:txBody>
          <a:bodyPr/>
          <a:lstStyle/>
          <a:p>
            <a:pPr>
              <a:defRPr/>
            </a:pPr>
            <a:fld id="{700D400F-40F2-DD42-85AA-DC6EC84B1DE8}" type="slidenum">
              <a:rPr lang="en-US" smtClean="0"/>
              <a:pPr>
                <a:defRPr/>
              </a:pPr>
              <a:t>4</a:t>
            </a:fld>
            <a:endParaRPr lang="en-US"/>
          </a:p>
        </p:txBody>
      </p:sp>
      <p:sp>
        <p:nvSpPr>
          <p:cNvPr id="6" name="Title 1"/>
          <p:cNvSpPr>
            <a:spLocks noGrp="1"/>
          </p:cNvSpPr>
          <p:nvPr>
            <p:ph type="title"/>
          </p:nvPr>
        </p:nvSpPr>
        <p:spPr>
          <a:xfrm>
            <a:off x="457200" y="0"/>
            <a:ext cx="7772400" cy="1219200"/>
          </a:xfrm>
        </p:spPr>
        <p:txBody>
          <a:bodyPr/>
          <a:lstStyle/>
          <a:p>
            <a:r>
              <a:rPr lang="en-US" sz="3200" dirty="0" err="1" smtClean="0">
                <a:solidFill>
                  <a:srgbClr val="333399"/>
                </a:solidFill>
                <a:latin typeface="Calibri" charset="0"/>
              </a:rPr>
              <a:t>ABoVE</a:t>
            </a:r>
            <a:r>
              <a:rPr lang="en-US" sz="3200" dirty="0" smtClean="0">
                <a:solidFill>
                  <a:srgbClr val="333399"/>
                </a:solidFill>
                <a:latin typeface="Calibri" charset="0"/>
              </a:rPr>
              <a:t> data flow</a:t>
            </a:r>
            <a:endParaRPr lang="en-US" sz="3200" dirty="0">
              <a:solidFill>
                <a:srgbClr val="333399"/>
              </a:solidFill>
              <a:latin typeface="Calibri" charset="0"/>
            </a:endParaRPr>
          </a:p>
        </p:txBody>
      </p:sp>
      <p:sp>
        <p:nvSpPr>
          <p:cNvPr id="43" name="Rectangle 42"/>
          <p:cNvSpPr/>
          <p:nvPr/>
        </p:nvSpPr>
        <p:spPr>
          <a:xfrm>
            <a:off x="1142627" y="1767724"/>
            <a:ext cx="1569132" cy="3460369"/>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50" dirty="0"/>
          </a:p>
        </p:txBody>
      </p:sp>
      <p:sp>
        <p:nvSpPr>
          <p:cNvPr id="44" name="Cloud 43"/>
          <p:cNvSpPr/>
          <p:nvPr/>
        </p:nvSpPr>
        <p:spPr>
          <a:xfrm>
            <a:off x="3795641" y="4490616"/>
            <a:ext cx="1453612" cy="997100"/>
          </a:xfrm>
          <a:prstGeom prst="cloud">
            <a:avLst/>
          </a:prstGeom>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350" dirty="0">
                <a:solidFill>
                  <a:schemeClr val="tx1"/>
                </a:solidFill>
              </a:rPr>
              <a:t>ABoVE Science Cloud</a:t>
            </a:r>
          </a:p>
        </p:txBody>
      </p:sp>
      <p:sp>
        <p:nvSpPr>
          <p:cNvPr id="45" name="Rounded Rectangle 44"/>
          <p:cNvSpPr/>
          <p:nvPr/>
        </p:nvSpPr>
        <p:spPr>
          <a:xfrm>
            <a:off x="3668009" y="2993503"/>
            <a:ext cx="1740538" cy="1159420"/>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solidFill>
                <a:sysClr val="windowText" lastClr="000000"/>
              </a:solidFill>
            </a:endParaRPr>
          </a:p>
        </p:txBody>
      </p:sp>
      <p:sp>
        <p:nvSpPr>
          <p:cNvPr id="46" name="Oval 45"/>
          <p:cNvSpPr/>
          <p:nvPr/>
        </p:nvSpPr>
        <p:spPr>
          <a:xfrm>
            <a:off x="5757295" y="3208558"/>
            <a:ext cx="1296945" cy="1000954"/>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350" dirty="0">
                <a:ln w="0">
                  <a:noFill/>
                </a:ln>
                <a:solidFill>
                  <a:schemeClr val="tx1"/>
                </a:solidFill>
              </a:rPr>
              <a:t>Public &amp; External Partners</a:t>
            </a:r>
          </a:p>
        </p:txBody>
      </p:sp>
      <p:sp>
        <p:nvSpPr>
          <p:cNvPr id="47" name="Snip and Round Single Corner Rectangle 46"/>
          <p:cNvSpPr/>
          <p:nvPr/>
        </p:nvSpPr>
        <p:spPr>
          <a:xfrm>
            <a:off x="1352601" y="1937056"/>
            <a:ext cx="1140110" cy="933748"/>
          </a:xfrm>
          <a:prstGeom prst="snip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350" dirty="0"/>
              <a:t>Airborne data</a:t>
            </a:r>
          </a:p>
        </p:txBody>
      </p:sp>
      <p:sp>
        <p:nvSpPr>
          <p:cNvPr id="48" name="Snip and Round Single Corner Rectangle 47"/>
          <p:cNvSpPr/>
          <p:nvPr/>
        </p:nvSpPr>
        <p:spPr>
          <a:xfrm>
            <a:off x="1352601" y="2952025"/>
            <a:ext cx="1140109" cy="936191"/>
          </a:xfrm>
          <a:prstGeom prst="snip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350" dirty="0"/>
              <a:t>Field data</a:t>
            </a:r>
          </a:p>
        </p:txBody>
      </p:sp>
      <p:sp>
        <p:nvSpPr>
          <p:cNvPr id="49" name="Snip and Round Single Corner Rectangle 48"/>
          <p:cNvSpPr/>
          <p:nvPr/>
        </p:nvSpPr>
        <p:spPr>
          <a:xfrm>
            <a:off x="1352601" y="3986284"/>
            <a:ext cx="1146885" cy="1008664"/>
          </a:xfrm>
          <a:prstGeom prst="snip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350" dirty="0"/>
              <a:t>Model data</a:t>
            </a:r>
          </a:p>
        </p:txBody>
      </p:sp>
      <p:cxnSp>
        <p:nvCxnSpPr>
          <p:cNvPr id="50" name="Straight Arrow Connector 49"/>
          <p:cNvCxnSpPr>
            <a:endCxn id="49" idx="1"/>
          </p:cNvCxnSpPr>
          <p:nvPr/>
        </p:nvCxnSpPr>
        <p:spPr>
          <a:xfrm flipV="1">
            <a:off x="2492710" y="3450514"/>
            <a:ext cx="1200095" cy="5843"/>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V="1">
            <a:off x="2499486" y="3662683"/>
            <a:ext cx="1196850" cy="827933"/>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45" idx="2"/>
          </p:cNvCxnSpPr>
          <p:nvPr/>
        </p:nvCxnSpPr>
        <p:spPr>
          <a:xfrm>
            <a:off x="4538278" y="4152923"/>
            <a:ext cx="300031" cy="577175"/>
          </a:xfrm>
          <a:prstGeom prst="straightConnector1">
            <a:avLst/>
          </a:prstGeom>
          <a:ln w="317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55" idx="0"/>
          </p:cNvCxnSpPr>
          <p:nvPr/>
        </p:nvCxnSpPr>
        <p:spPr>
          <a:xfrm>
            <a:off x="2497917" y="2442104"/>
            <a:ext cx="1200094" cy="818413"/>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4" name="Rounded Rectangle 53"/>
          <p:cNvSpPr/>
          <p:nvPr/>
        </p:nvSpPr>
        <p:spPr>
          <a:xfrm>
            <a:off x="3063185" y="1765460"/>
            <a:ext cx="1193470" cy="1002847"/>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350" dirty="0">
                <a:solidFill>
                  <a:schemeClr val="tx1"/>
                </a:solidFill>
              </a:rPr>
              <a:t>Primary archive </a:t>
            </a:r>
            <a:r>
              <a:rPr lang="en-US" sz="1350" dirty="0" smtClean="0">
                <a:solidFill>
                  <a:schemeClr val="tx1"/>
                </a:solidFill>
              </a:rPr>
              <a:t>    </a:t>
            </a:r>
            <a:r>
              <a:rPr lang="en-US" sz="1050" dirty="0" smtClean="0">
                <a:solidFill>
                  <a:schemeClr val="tx1"/>
                </a:solidFill>
              </a:rPr>
              <a:t>(</a:t>
            </a:r>
            <a:r>
              <a:rPr lang="en-US" sz="1050" dirty="0">
                <a:solidFill>
                  <a:schemeClr val="tx1"/>
                </a:solidFill>
              </a:rPr>
              <a:t>e.g. ASF, NSIDC DAAC)</a:t>
            </a:r>
          </a:p>
        </p:txBody>
      </p:sp>
      <p:cxnSp>
        <p:nvCxnSpPr>
          <p:cNvPr id="55" name="Straight Arrow Connector 54"/>
          <p:cNvCxnSpPr/>
          <p:nvPr/>
        </p:nvCxnSpPr>
        <p:spPr>
          <a:xfrm flipV="1">
            <a:off x="2536194" y="2189707"/>
            <a:ext cx="423777" cy="46071"/>
          </a:xfrm>
          <a:prstGeom prst="straightConnector1">
            <a:avLst/>
          </a:prstGeom>
          <a:ln w="3175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4139004" y="2307835"/>
            <a:ext cx="293895" cy="6562"/>
          </a:xfrm>
          <a:prstGeom prst="straightConnector1">
            <a:avLst/>
          </a:prstGeom>
          <a:ln w="3175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endCxn id="46" idx="0"/>
          </p:cNvCxnSpPr>
          <p:nvPr/>
        </p:nvCxnSpPr>
        <p:spPr>
          <a:xfrm>
            <a:off x="6266134" y="2854584"/>
            <a:ext cx="139634" cy="353974"/>
          </a:xfrm>
          <a:prstGeom prst="straightConnector1">
            <a:avLst/>
          </a:prstGeom>
          <a:ln w="31750" cmpd="sng">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5389096" y="2839273"/>
            <a:ext cx="376305" cy="241917"/>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45" idx="3"/>
            <a:endCxn id="46" idx="2"/>
          </p:cNvCxnSpPr>
          <p:nvPr/>
        </p:nvCxnSpPr>
        <p:spPr>
          <a:xfrm>
            <a:off x="5408547" y="3573213"/>
            <a:ext cx="348748" cy="135822"/>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5753257" y="4222267"/>
            <a:ext cx="1344646" cy="5078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a:t>(e.g. NGEE-A, </a:t>
            </a:r>
          </a:p>
          <a:p>
            <a:pPr algn="ctr"/>
            <a:r>
              <a:rPr lang="en-US" sz="900" dirty="0"/>
              <a:t>Canadian partners, </a:t>
            </a:r>
          </a:p>
          <a:p>
            <a:pPr algn="ctr"/>
            <a:r>
              <a:rPr lang="en-US" sz="900" dirty="0" err="1"/>
              <a:t>Data.gov</a:t>
            </a:r>
            <a:r>
              <a:rPr lang="en-US" sz="900" dirty="0"/>
              <a:t>)</a:t>
            </a:r>
          </a:p>
        </p:txBody>
      </p:sp>
      <p:pic>
        <p:nvPicPr>
          <p:cNvPr id="62" name="Picture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4546" y="3081190"/>
            <a:ext cx="1035802" cy="926007"/>
          </a:xfrm>
          <a:prstGeom prst="rect">
            <a:avLst/>
          </a:prstGeom>
        </p:spPr>
      </p:pic>
      <p:sp>
        <p:nvSpPr>
          <p:cNvPr id="63" name="Rectangle 62"/>
          <p:cNvSpPr/>
          <p:nvPr/>
        </p:nvSpPr>
        <p:spPr>
          <a:xfrm>
            <a:off x="4838309" y="2565006"/>
            <a:ext cx="1854183" cy="30008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50" dirty="0"/>
              <a:t>ABoVE data portal</a:t>
            </a:r>
          </a:p>
        </p:txBody>
      </p:sp>
      <p:sp>
        <p:nvSpPr>
          <p:cNvPr id="7" name="Rectangle 6"/>
          <p:cNvSpPr/>
          <p:nvPr/>
        </p:nvSpPr>
        <p:spPr>
          <a:xfrm>
            <a:off x="403379" y="5566660"/>
            <a:ext cx="8337241" cy="923330"/>
          </a:xfrm>
          <a:prstGeom prst="rect">
            <a:avLst/>
          </a:prstGeom>
        </p:spPr>
        <p:txBody>
          <a:bodyPr wrap="square">
            <a:spAutoFit/>
          </a:bodyPr>
          <a:lstStyle/>
          <a:p>
            <a:pPr marL="0" marR="0">
              <a:spcBef>
                <a:spcPts val="0"/>
              </a:spcBef>
              <a:spcAft>
                <a:spcPts val="0"/>
              </a:spcAft>
            </a:pPr>
            <a:r>
              <a:rPr lang="en-US" dirty="0">
                <a:solidFill>
                  <a:srgbClr val="000000"/>
                </a:solidFill>
                <a:latin typeface="Calibri Light" charset="0"/>
                <a:ea typeface="Calibri" charset="0"/>
                <a:cs typeface="Times New Roman" charset="0"/>
              </a:rPr>
              <a:t>The ORNL DAAC provides a centralized mechanism to coordinate data sharing among </a:t>
            </a:r>
            <a:r>
              <a:rPr lang="en-US" dirty="0" err="1">
                <a:solidFill>
                  <a:srgbClr val="000000"/>
                </a:solidFill>
                <a:latin typeface="Calibri Light" charset="0"/>
                <a:ea typeface="Calibri" charset="0"/>
                <a:cs typeface="Times New Roman" charset="0"/>
              </a:rPr>
              <a:t>ABoVE</a:t>
            </a:r>
            <a:r>
              <a:rPr lang="en-US" dirty="0">
                <a:solidFill>
                  <a:srgbClr val="000000"/>
                </a:solidFill>
                <a:latin typeface="Calibri Light" charset="0"/>
                <a:ea typeface="Calibri" charset="0"/>
                <a:cs typeface="Times New Roman" charset="0"/>
              </a:rPr>
              <a:t> teams, the </a:t>
            </a:r>
            <a:r>
              <a:rPr lang="en-US" dirty="0" err="1">
                <a:solidFill>
                  <a:srgbClr val="000000"/>
                </a:solidFill>
                <a:latin typeface="Calibri Light" charset="0"/>
                <a:ea typeface="Calibri" charset="0"/>
                <a:cs typeface="Times New Roman" charset="0"/>
              </a:rPr>
              <a:t>ABoVE</a:t>
            </a:r>
            <a:r>
              <a:rPr lang="en-US" dirty="0">
                <a:solidFill>
                  <a:srgbClr val="000000"/>
                </a:solidFill>
                <a:latin typeface="Calibri Light" charset="0"/>
                <a:ea typeface="Calibri" charset="0"/>
                <a:cs typeface="Times New Roman" charset="0"/>
              </a:rPr>
              <a:t> Science Cloud, and to external partners (see </a:t>
            </a:r>
            <a:r>
              <a:rPr lang="en-US" dirty="0" smtClean="0">
                <a:solidFill>
                  <a:srgbClr val="000000"/>
                </a:solidFill>
                <a:latin typeface="Calibri Light" charset="0"/>
                <a:ea typeface="Calibri" charset="0"/>
                <a:cs typeface="Times New Roman" charset="0"/>
              </a:rPr>
              <a:t>data </a:t>
            </a:r>
            <a:r>
              <a:rPr lang="en-US" dirty="0">
                <a:solidFill>
                  <a:srgbClr val="000000"/>
                </a:solidFill>
                <a:latin typeface="Calibri Light" charset="0"/>
                <a:ea typeface="Calibri" charset="0"/>
                <a:cs typeface="Times New Roman" charset="0"/>
              </a:rPr>
              <a:t>portal at </a:t>
            </a:r>
            <a:r>
              <a:rPr lang="en-US" u="sng" dirty="0">
                <a:solidFill>
                  <a:srgbClr val="0000FF"/>
                </a:solidFill>
                <a:latin typeface="Calibri Light" charset="0"/>
                <a:ea typeface="Calibri" charset="0"/>
                <a:cs typeface="Times New Roman" charset="0"/>
                <a:hlinkClick r:id="rId4"/>
              </a:rPr>
              <a:t>https://search.earthdata.nasa.gov/portal/above/search</a:t>
            </a:r>
            <a:r>
              <a:rPr lang="en-US" dirty="0">
                <a:solidFill>
                  <a:srgbClr val="000000"/>
                </a:solidFill>
                <a:latin typeface="Calibri Light" charset="0"/>
                <a:ea typeface="Calibri" charset="0"/>
                <a:cs typeface="Times New Roman" charset="0"/>
              </a:rPr>
              <a:t> ). </a:t>
            </a:r>
            <a:endParaRPr lang="en-US" dirty="0">
              <a:effectLst/>
              <a:latin typeface="Calibri" charset="0"/>
              <a:ea typeface="Calibri" charset="0"/>
              <a:cs typeface="Arial" charset="0"/>
            </a:endParaRPr>
          </a:p>
        </p:txBody>
      </p:sp>
    </p:spTree>
    <p:extLst>
      <p:ext uri="{BB962C8B-B14F-4D97-AF65-F5344CB8AC3E}">
        <p14:creationId xmlns:p14="http://schemas.microsoft.com/office/powerpoint/2010/main" val="31318037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000090"/>
                </a:solidFill>
              </a:rPr>
              <a:t>ABoVE</a:t>
            </a:r>
            <a:r>
              <a:rPr lang="en-US" dirty="0" smtClean="0">
                <a:solidFill>
                  <a:srgbClr val="000090"/>
                </a:solidFill>
              </a:rPr>
              <a:t> data published by ORNL DAAC</a:t>
            </a:r>
            <a:endParaRPr lang="en-US" dirty="0">
              <a:solidFill>
                <a:srgbClr val="000090"/>
              </a:solidFill>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21444" y="1295400"/>
            <a:ext cx="4600954" cy="4678363"/>
          </a:xfrm>
          <a:prstGeom prst="rect">
            <a:avLst/>
          </a:prstGeom>
          <a:ln>
            <a:noFill/>
          </a:ln>
          <a:effectLst>
            <a:outerShdw blurRad="292100" dist="139700" dir="2700000" algn="tl" rotWithShape="0">
              <a:srgbClr val="333333">
                <a:alpha val="65000"/>
              </a:srgbClr>
            </a:outerShdw>
          </a:effectLst>
        </p:spPr>
      </p:pic>
      <p:sp>
        <p:nvSpPr>
          <p:cNvPr id="4" name="Slide Number Placeholder 3"/>
          <p:cNvSpPr>
            <a:spLocks noGrp="1"/>
          </p:cNvSpPr>
          <p:nvPr>
            <p:ph type="sldNum" sz="quarter" idx="10"/>
          </p:nvPr>
        </p:nvSpPr>
        <p:spPr/>
        <p:txBody>
          <a:bodyPr/>
          <a:lstStyle/>
          <a:p>
            <a:pPr>
              <a:defRPr/>
            </a:pPr>
            <a:fld id="{700D400F-40F2-DD42-85AA-DC6EC84B1DE8}" type="slidenum">
              <a:rPr lang="en-US" smtClean="0"/>
              <a:pPr>
                <a:defRPr/>
              </a:pPr>
              <a:t>5</a:t>
            </a:fld>
            <a:endParaRPr lang="en-US"/>
          </a:p>
        </p:txBody>
      </p:sp>
      <p:sp>
        <p:nvSpPr>
          <p:cNvPr id="3" name="Rectangle 2"/>
          <p:cNvSpPr/>
          <p:nvPr/>
        </p:nvSpPr>
        <p:spPr>
          <a:xfrm>
            <a:off x="457200" y="1676400"/>
            <a:ext cx="3733800" cy="4093428"/>
          </a:xfrm>
          <a:prstGeom prst="rect">
            <a:avLst/>
          </a:prstGeom>
        </p:spPr>
        <p:txBody>
          <a:bodyPr wrap="square">
            <a:spAutoFit/>
          </a:bodyPr>
          <a:lstStyle/>
          <a:p>
            <a:pPr marL="0" marR="0">
              <a:spcBef>
                <a:spcPts val="0"/>
              </a:spcBef>
              <a:spcAft>
                <a:spcPts val="0"/>
              </a:spcAft>
            </a:pPr>
            <a:r>
              <a:rPr lang="en-US" sz="2000" b="1" dirty="0" smtClean="0">
                <a:solidFill>
                  <a:srgbClr val="000000"/>
                </a:solidFill>
                <a:latin typeface="+mj-lt"/>
                <a:ea typeface="Calibri" charset="0"/>
                <a:cs typeface="Times New Roman" charset="0"/>
              </a:rPr>
              <a:t>38</a:t>
            </a:r>
            <a:r>
              <a:rPr lang="en-US" sz="2000" dirty="0" smtClean="0">
                <a:solidFill>
                  <a:srgbClr val="000000"/>
                </a:solidFill>
                <a:latin typeface="+mj-lt"/>
                <a:ea typeface="Calibri" charset="0"/>
                <a:cs typeface="Times New Roman" charset="0"/>
              </a:rPr>
              <a:t> </a:t>
            </a:r>
            <a:r>
              <a:rPr lang="en-US" sz="2000" dirty="0" err="1" smtClean="0">
                <a:solidFill>
                  <a:srgbClr val="000000"/>
                </a:solidFill>
                <a:latin typeface="+mj-lt"/>
                <a:ea typeface="Calibri" charset="0"/>
                <a:cs typeface="Times New Roman" charset="0"/>
              </a:rPr>
              <a:t>ABoVE</a:t>
            </a:r>
            <a:r>
              <a:rPr lang="en-US" sz="2000" dirty="0" smtClean="0">
                <a:solidFill>
                  <a:srgbClr val="000000"/>
                </a:solidFill>
                <a:latin typeface="+mj-lt"/>
                <a:ea typeface="Calibri" charset="0"/>
                <a:cs typeface="Times New Roman" charset="0"/>
              </a:rPr>
              <a:t> datasets are online</a:t>
            </a:r>
            <a:endParaRPr lang="en-US" sz="2000" dirty="0" smtClean="0">
              <a:solidFill>
                <a:srgbClr val="000000"/>
              </a:solidFill>
              <a:latin typeface="+mj-lt"/>
              <a:ea typeface="Calibri" charset="0"/>
              <a:cs typeface="Times New Roman" charset="0"/>
            </a:endParaRPr>
          </a:p>
          <a:p>
            <a:pPr marL="0" marR="0">
              <a:spcBef>
                <a:spcPts val="0"/>
              </a:spcBef>
              <a:spcAft>
                <a:spcPts val="0"/>
              </a:spcAft>
            </a:pPr>
            <a:endParaRPr lang="en-US" sz="2000" dirty="0">
              <a:solidFill>
                <a:srgbClr val="000000"/>
              </a:solidFill>
              <a:latin typeface="+mj-lt"/>
              <a:ea typeface="Calibri" charset="0"/>
              <a:cs typeface="Times New Roman" charset="0"/>
            </a:endParaRPr>
          </a:p>
          <a:p>
            <a:pPr marL="0" marR="0">
              <a:spcBef>
                <a:spcPts val="0"/>
              </a:spcBef>
              <a:spcAft>
                <a:spcPts val="0"/>
              </a:spcAft>
            </a:pPr>
            <a:r>
              <a:rPr lang="en-US" sz="2000" b="1" dirty="0" smtClean="0">
                <a:solidFill>
                  <a:srgbClr val="000000"/>
                </a:solidFill>
                <a:latin typeface="+mj-lt"/>
                <a:ea typeface="Calibri" charset="0"/>
                <a:cs typeface="Times New Roman" charset="0"/>
              </a:rPr>
              <a:t>722+ </a:t>
            </a:r>
            <a:r>
              <a:rPr lang="en-US" sz="2000" b="1" dirty="0">
                <a:solidFill>
                  <a:srgbClr val="000000"/>
                </a:solidFill>
                <a:latin typeface="+mj-lt"/>
                <a:ea typeface="Calibri" charset="0"/>
                <a:cs typeface="Times New Roman" charset="0"/>
              </a:rPr>
              <a:t>GB </a:t>
            </a:r>
            <a:r>
              <a:rPr lang="en-US" sz="2000" dirty="0">
                <a:solidFill>
                  <a:srgbClr val="000000"/>
                </a:solidFill>
                <a:latin typeface="+mj-lt"/>
                <a:ea typeface="Calibri" charset="0"/>
                <a:cs typeface="Times New Roman" charset="0"/>
              </a:rPr>
              <a:t>of data </a:t>
            </a:r>
            <a:r>
              <a:rPr lang="en-US" sz="2000" dirty="0" smtClean="0">
                <a:solidFill>
                  <a:srgbClr val="000000"/>
                </a:solidFill>
                <a:latin typeface="+mj-lt"/>
                <a:ea typeface="Calibri" charset="0"/>
                <a:cs typeface="Times New Roman" charset="0"/>
              </a:rPr>
              <a:t>delivered </a:t>
            </a:r>
            <a:r>
              <a:rPr lang="en-US" sz="2000" dirty="0">
                <a:solidFill>
                  <a:srgbClr val="000000"/>
                </a:solidFill>
                <a:latin typeface="+mj-lt"/>
                <a:ea typeface="Calibri" charset="0"/>
                <a:cs typeface="Times New Roman" charset="0"/>
              </a:rPr>
              <a:t>to </a:t>
            </a:r>
            <a:r>
              <a:rPr lang="en-US" sz="2000" b="1" dirty="0" smtClean="0">
                <a:solidFill>
                  <a:srgbClr val="000000"/>
                </a:solidFill>
                <a:latin typeface="+mj-lt"/>
                <a:ea typeface="Calibri" charset="0"/>
                <a:cs typeface="Times New Roman" charset="0"/>
              </a:rPr>
              <a:t>1149+</a:t>
            </a:r>
            <a:r>
              <a:rPr lang="en-US" sz="2000" dirty="0" smtClean="0">
                <a:solidFill>
                  <a:srgbClr val="000000"/>
                </a:solidFill>
                <a:latin typeface="+mj-lt"/>
                <a:ea typeface="Calibri" charset="0"/>
                <a:cs typeface="Times New Roman" charset="0"/>
              </a:rPr>
              <a:t> unique users</a:t>
            </a:r>
            <a:endParaRPr lang="en-US" sz="2000" dirty="0">
              <a:latin typeface="+mj-lt"/>
              <a:ea typeface="Calibri" charset="0"/>
              <a:cs typeface="Arial" charset="0"/>
            </a:endParaRPr>
          </a:p>
          <a:p>
            <a:pPr marL="0" marR="0">
              <a:spcBef>
                <a:spcPts val="0"/>
              </a:spcBef>
              <a:spcAft>
                <a:spcPts val="0"/>
              </a:spcAft>
            </a:pPr>
            <a:r>
              <a:rPr lang="en-US" sz="2000" dirty="0">
                <a:solidFill>
                  <a:srgbClr val="000000"/>
                </a:solidFill>
                <a:latin typeface="+mj-lt"/>
                <a:ea typeface="Calibri" charset="0"/>
                <a:cs typeface="Times New Roman" charset="0"/>
              </a:rPr>
              <a:t> </a:t>
            </a:r>
            <a:endParaRPr lang="en-US" sz="2000" dirty="0">
              <a:latin typeface="+mj-lt"/>
              <a:ea typeface="Calibri" charset="0"/>
              <a:cs typeface="Arial" charset="0"/>
            </a:endParaRPr>
          </a:p>
          <a:p>
            <a:r>
              <a:rPr lang="en-US" sz="2000" dirty="0">
                <a:solidFill>
                  <a:srgbClr val="000000"/>
                </a:solidFill>
                <a:latin typeface="+mj-lt"/>
                <a:ea typeface="Calibri" charset="0"/>
                <a:cs typeface="Times New Roman" charset="0"/>
              </a:rPr>
              <a:t>Data should be submitted to the ORNL DAAC as soon as </a:t>
            </a:r>
            <a:r>
              <a:rPr lang="en-US" sz="2000" dirty="0" smtClean="0">
                <a:solidFill>
                  <a:srgbClr val="000000"/>
                </a:solidFill>
                <a:latin typeface="+mj-lt"/>
                <a:ea typeface="Calibri" charset="0"/>
                <a:cs typeface="Times New Roman" charset="0"/>
              </a:rPr>
              <a:t>“</a:t>
            </a:r>
            <a:r>
              <a:rPr lang="en-US" sz="2000" dirty="0" smtClean="0">
                <a:latin typeface="+mj-lt"/>
              </a:rPr>
              <a:t>as </a:t>
            </a:r>
            <a:r>
              <a:rPr lang="en-US" sz="2000" dirty="0">
                <a:latin typeface="+mj-lt"/>
              </a:rPr>
              <a:t>soon as feasible but no later than 12 months after </a:t>
            </a:r>
            <a:r>
              <a:rPr lang="en-US" sz="2000" dirty="0" smtClean="0">
                <a:latin typeface="+mj-lt"/>
              </a:rPr>
              <a:t>acquisition”</a:t>
            </a:r>
            <a:r>
              <a:rPr lang="en-US" sz="2000" dirty="0" smtClean="0">
                <a:solidFill>
                  <a:srgbClr val="000000"/>
                </a:solidFill>
                <a:latin typeface="+mj-lt"/>
                <a:ea typeface="Calibri" charset="0"/>
                <a:cs typeface="Times New Roman" charset="0"/>
              </a:rPr>
              <a:t>. </a:t>
            </a:r>
            <a:endParaRPr lang="en-US" sz="2000" dirty="0">
              <a:solidFill>
                <a:srgbClr val="000000"/>
              </a:solidFill>
              <a:latin typeface="+mj-lt"/>
              <a:ea typeface="Calibri" charset="0"/>
              <a:cs typeface="Times New Roman" charset="0"/>
            </a:endParaRPr>
          </a:p>
          <a:p>
            <a:endParaRPr lang="en-US" sz="2000" dirty="0" smtClean="0">
              <a:solidFill>
                <a:srgbClr val="000000"/>
              </a:solidFill>
              <a:latin typeface="+mj-lt"/>
              <a:ea typeface="Calibri" charset="0"/>
              <a:cs typeface="Times New Roman" charset="0"/>
            </a:endParaRPr>
          </a:p>
          <a:p>
            <a:r>
              <a:rPr lang="en-US" sz="2000" dirty="0" smtClean="0">
                <a:solidFill>
                  <a:srgbClr val="000000"/>
                </a:solidFill>
                <a:latin typeface="+mj-lt"/>
                <a:ea typeface="Calibri" charset="0"/>
                <a:cs typeface="Times New Roman" charset="0"/>
              </a:rPr>
              <a:t>Note</a:t>
            </a:r>
            <a:r>
              <a:rPr lang="en-US" sz="2000" dirty="0" smtClean="0">
                <a:solidFill>
                  <a:srgbClr val="000000"/>
                </a:solidFill>
                <a:latin typeface="+mj-lt"/>
                <a:ea typeface="Calibri" charset="0"/>
                <a:cs typeface="Times New Roman" charset="0"/>
              </a:rPr>
              <a:t>: Data can be revised (V2, etc.) after initial release</a:t>
            </a:r>
            <a:r>
              <a:rPr lang="en-US" sz="2000" dirty="0" smtClean="0">
                <a:solidFill>
                  <a:srgbClr val="000000"/>
                </a:solidFill>
                <a:latin typeface="+mj-lt"/>
                <a:ea typeface="Calibri" charset="0"/>
                <a:cs typeface="Times New Roman" charset="0"/>
              </a:rPr>
              <a:t>.</a:t>
            </a:r>
          </a:p>
          <a:p>
            <a:endParaRPr lang="en-US" sz="2000" dirty="0">
              <a:solidFill>
                <a:srgbClr val="000000"/>
              </a:solidFill>
              <a:latin typeface="+mj-lt"/>
              <a:ea typeface="Calibri" charset="0"/>
              <a:cs typeface="Times New Roman" charset="0"/>
            </a:endParaRPr>
          </a:p>
        </p:txBody>
      </p:sp>
      <p:sp>
        <p:nvSpPr>
          <p:cNvPr id="7" name="Rectangle 6"/>
          <p:cNvSpPr/>
          <p:nvPr/>
        </p:nvSpPr>
        <p:spPr>
          <a:xfrm>
            <a:off x="457200" y="6245423"/>
            <a:ext cx="8229600" cy="338554"/>
          </a:xfrm>
          <a:prstGeom prst="rect">
            <a:avLst/>
          </a:prstGeom>
        </p:spPr>
        <p:txBody>
          <a:bodyPr wrap="square">
            <a:spAutoFit/>
          </a:bodyPr>
          <a:lstStyle/>
          <a:p>
            <a:r>
              <a:rPr lang="en-US" sz="1600" dirty="0">
                <a:solidFill>
                  <a:srgbClr val="000000"/>
                </a:solidFill>
                <a:latin typeface="+mj-lt"/>
                <a:ea typeface="Calibri" charset="0"/>
                <a:cs typeface="Times New Roman" charset="0"/>
              </a:rPr>
              <a:t>Refer to the </a:t>
            </a:r>
            <a:r>
              <a:rPr lang="en-US" sz="1600" dirty="0" err="1">
                <a:solidFill>
                  <a:srgbClr val="000000"/>
                </a:solidFill>
                <a:latin typeface="+mj-lt"/>
                <a:ea typeface="Calibri" charset="0"/>
                <a:cs typeface="Times New Roman" charset="0"/>
              </a:rPr>
              <a:t>ABoVE</a:t>
            </a:r>
            <a:r>
              <a:rPr lang="en-US" sz="1600" dirty="0">
                <a:solidFill>
                  <a:srgbClr val="000000"/>
                </a:solidFill>
                <a:latin typeface="+mj-lt"/>
                <a:ea typeface="Calibri" charset="0"/>
                <a:cs typeface="Times New Roman" charset="0"/>
              </a:rPr>
              <a:t> data </a:t>
            </a:r>
            <a:r>
              <a:rPr lang="en-US" sz="1600" dirty="0" smtClean="0">
                <a:solidFill>
                  <a:srgbClr val="000000"/>
                </a:solidFill>
                <a:latin typeface="+mj-lt"/>
                <a:ea typeface="Calibri" charset="0"/>
                <a:cs typeface="Times New Roman" charset="0"/>
              </a:rPr>
              <a:t>policy</a:t>
            </a:r>
            <a:r>
              <a:rPr lang="en-US" sz="1600" dirty="0" smtClean="0">
                <a:latin typeface="+mj-lt"/>
              </a:rPr>
              <a:t>: </a:t>
            </a:r>
            <a:r>
              <a:rPr lang="en-US" sz="1600" dirty="0" smtClean="0">
                <a:latin typeface="+mj-lt"/>
                <a:hlinkClick r:id="rId4"/>
              </a:rPr>
              <a:t>https</a:t>
            </a:r>
            <a:r>
              <a:rPr lang="en-US" sz="1600" dirty="0">
                <a:latin typeface="+mj-lt"/>
                <a:hlinkClick r:id="rId4"/>
              </a:rPr>
              <a:t>://</a:t>
            </a:r>
            <a:r>
              <a:rPr lang="en-US" sz="1600" dirty="0" smtClean="0">
                <a:latin typeface="+mj-lt"/>
                <a:hlinkClick r:id="rId4"/>
              </a:rPr>
              <a:t>above.nasa.gov/implementation_plan/data_policy.html</a:t>
            </a:r>
            <a:r>
              <a:rPr lang="en-US" sz="1600" dirty="0" smtClean="0">
                <a:latin typeface="+mj-lt"/>
              </a:rPr>
              <a:t> </a:t>
            </a:r>
            <a:endParaRPr lang="en-US" sz="1600" dirty="0">
              <a:latin typeface="+mj-lt"/>
            </a:endParaRPr>
          </a:p>
        </p:txBody>
      </p:sp>
    </p:spTree>
    <p:extLst>
      <p:ext uri="{BB962C8B-B14F-4D97-AF65-F5344CB8AC3E}">
        <p14:creationId xmlns:p14="http://schemas.microsoft.com/office/powerpoint/2010/main" val="14631152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90"/>
                </a:solidFill>
              </a:rPr>
              <a:t>Recently-published </a:t>
            </a:r>
            <a:r>
              <a:rPr lang="en-US" dirty="0" smtClean="0">
                <a:solidFill>
                  <a:srgbClr val="000090"/>
                </a:solidFill>
              </a:rPr>
              <a:t>data</a:t>
            </a:r>
            <a:endParaRPr lang="en-US" dirty="0">
              <a:solidFill>
                <a:srgbClr val="000090"/>
              </a:solidFill>
            </a:endParaRPr>
          </a:p>
        </p:txBody>
      </p:sp>
      <p:sp>
        <p:nvSpPr>
          <p:cNvPr id="3" name="Content Placeholder 2"/>
          <p:cNvSpPr>
            <a:spLocks noGrp="1"/>
          </p:cNvSpPr>
          <p:nvPr>
            <p:ph idx="1"/>
          </p:nvPr>
        </p:nvSpPr>
        <p:spPr>
          <a:xfrm>
            <a:off x="457200" y="1219200"/>
            <a:ext cx="7772400" cy="5334000"/>
          </a:xfrm>
        </p:spPr>
        <p:txBody>
          <a:bodyPr/>
          <a:lstStyle/>
          <a:p>
            <a:pPr lvl="0"/>
            <a:r>
              <a:rPr lang="en-US" sz="2000" dirty="0">
                <a:solidFill>
                  <a:srgbClr val="000090"/>
                </a:solidFill>
                <a:hlinkClick r:id="rId2" tooltip="link to ABoVE dataset"/>
              </a:rPr>
              <a:t>ABoVE: Last Day of Spring Snow, Alaska, USA, and Yukon Territory, Canada, </a:t>
            </a:r>
            <a:r>
              <a:rPr lang="en-US" sz="2000" dirty="0" smtClean="0">
                <a:solidFill>
                  <a:srgbClr val="000090"/>
                </a:solidFill>
                <a:hlinkClick r:id="rId2" tooltip="link to ABoVE dataset"/>
              </a:rPr>
              <a:t>2000-2016 </a:t>
            </a:r>
            <a:r>
              <a:rPr lang="en-US" sz="2000" dirty="0" smtClean="0"/>
              <a:t>(David </a:t>
            </a:r>
            <a:r>
              <a:rPr lang="en-US" sz="2000" dirty="0" err="1" smtClean="0"/>
              <a:t>Verbyla</a:t>
            </a:r>
            <a:r>
              <a:rPr lang="en-US" sz="2000" dirty="0" smtClean="0"/>
              <a:t>, </a:t>
            </a:r>
            <a:r>
              <a:rPr lang="en-US" sz="2000" dirty="0" smtClean="0"/>
              <a:t>UAF)</a:t>
            </a:r>
            <a:endParaRPr lang="en-US" sz="2000" dirty="0"/>
          </a:p>
          <a:p>
            <a:pPr lvl="0"/>
            <a:r>
              <a:rPr lang="en-US" sz="2000" dirty="0" smtClean="0">
                <a:hlinkClick r:id="rId3" tooltip="link to ABoVE dataset"/>
              </a:rPr>
              <a:t>ABoVE</a:t>
            </a:r>
            <a:r>
              <a:rPr lang="en-US" sz="2000" dirty="0">
                <a:hlinkClick r:id="rId3" tooltip="link to ABoVE dataset"/>
              </a:rPr>
              <a:t>: Burn Severity, Fire Progression, and Field Data, NWT, Canada, </a:t>
            </a:r>
            <a:r>
              <a:rPr lang="en-US" sz="2000" dirty="0" smtClean="0">
                <a:hlinkClick r:id="rId3" tooltip="link to ABoVE dataset"/>
              </a:rPr>
              <a:t>2015-2016</a:t>
            </a:r>
            <a:r>
              <a:rPr lang="en-US" sz="2000" dirty="0" smtClean="0"/>
              <a:t> (led by Laura </a:t>
            </a:r>
            <a:r>
              <a:rPr lang="en-US" sz="2000" dirty="0" err="1" smtClean="0"/>
              <a:t>Bourgeau</a:t>
            </a:r>
            <a:r>
              <a:rPr lang="en-US" sz="2000" dirty="0" smtClean="0"/>
              <a:t>-Chavez</a:t>
            </a:r>
            <a:r>
              <a:rPr lang="en-US" sz="2000" dirty="0"/>
              <a:t>)</a:t>
            </a:r>
            <a:endParaRPr lang="en-US" sz="2000" dirty="0"/>
          </a:p>
          <a:p>
            <a:pPr lvl="0"/>
            <a:r>
              <a:rPr lang="en-US" sz="2000" dirty="0">
                <a:hlinkClick r:id="rId4" tooltip="link to ABoVE dataset"/>
              </a:rPr>
              <a:t>ABoVE: Cumulative Annual Burned Area, Circumpolar High Northern Latitudes, </a:t>
            </a:r>
            <a:r>
              <a:rPr lang="en-US" sz="2000" dirty="0" smtClean="0">
                <a:hlinkClick r:id="rId4" tooltip="link to ABoVE dataset"/>
              </a:rPr>
              <a:t>2001-2015</a:t>
            </a:r>
            <a:r>
              <a:rPr lang="en-US" sz="2000" dirty="0" smtClean="0"/>
              <a:t> (led by Tatiana </a:t>
            </a:r>
            <a:r>
              <a:rPr lang="en-US" sz="2000" dirty="0" err="1" smtClean="0"/>
              <a:t>Loboda</a:t>
            </a:r>
            <a:r>
              <a:rPr lang="en-US" sz="2000" dirty="0"/>
              <a:t>)</a:t>
            </a:r>
            <a:endParaRPr lang="en-US" sz="2000" dirty="0" smtClean="0"/>
          </a:p>
          <a:p>
            <a:pPr lvl="0"/>
            <a:r>
              <a:rPr lang="en-US" sz="2000" dirty="0" smtClean="0"/>
              <a:t>Vegetation </a:t>
            </a:r>
            <a:r>
              <a:rPr lang="en-US" sz="2000" dirty="0"/>
              <a:t>plot data from the Skip Walker Group at </a:t>
            </a:r>
            <a:r>
              <a:rPr lang="en-US" sz="2000" dirty="0" smtClean="0"/>
              <a:t>UAF </a:t>
            </a:r>
            <a:r>
              <a:rPr lang="en-US" sz="2000" dirty="0"/>
              <a:t>(</a:t>
            </a:r>
            <a:r>
              <a:rPr lang="en-US" sz="2000" dirty="0" smtClean="0"/>
              <a:t>14+ </a:t>
            </a:r>
            <a:r>
              <a:rPr lang="en-US" sz="2000" dirty="0"/>
              <a:t>datasets</a:t>
            </a:r>
            <a:r>
              <a:rPr lang="en-US" sz="2000" dirty="0"/>
              <a:t>) from </a:t>
            </a:r>
            <a:r>
              <a:rPr lang="en-US" sz="2000" dirty="0">
                <a:hlinkClick r:id="rId5"/>
              </a:rPr>
              <a:t>http://</a:t>
            </a:r>
            <a:r>
              <a:rPr lang="en-US" sz="2000" dirty="0" smtClean="0">
                <a:hlinkClick r:id="rId5"/>
              </a:rPr>
              <a:t>geobotanical.portal.gina.alaska.edu</a:t>
            </a:r>
            <a:endParaRPr lang="en-US" sz="2000" dirty="0" smtClean="0"/>
          </a:p>
          <a:p>
            <a:pPr lvl="0"/>
            <a:endParaRPr lang="en-US" sz="2000" dirty="0" smtClean="0"/>
          </a:p>
          <a:p>
            <a:pPr lvl="0"/>
            <a:endParaRPr lang="en-US" sz="2000" dirty="0"/>
          </a:p>
          <a:p>
            <a:pPr lvl="0"/>
            <a:endParaRPr lang="en-US" sz="2000" dirty="0" smtClean="0"/>
          </a:p>
          <a:p>
            <a:pPr lvl="0"/>
            <a:endParaRPr lang="en-US" sz="2000" dirty="0"/>
          </a:p>
          <a:p>
            <a:pPr lvl="0"/>
            <a:r>
              <a:rPr lang="en-US" sz="2000" dirty="0" smtClean="0"/>
              <a:t>In progress: AVIRIS-NG imagery from summer flights!</a:t>
            </a:r>
          </a:p>
          <a:p>
            <a:pPr lvl="0"/>
            <a:endParaRPr lang="en-US" sz="2000" dirty="0"/>
          </a:p>
          <a:p>
            <a:endParaRPr lang="en-US" sz="2000" dirty="0"/>
          </a:p>
        </p:txBody>
      </p:sp>
      <p:sp>
        <p:nvSpPr>
          <p:cNvPr id="4" name="Slide Number Placeholder 3"/>
          <p:cNvSpPr>
            <a:spLocks noGrp="1"/>
          </p:cNvSpPr>
          <p:nvPr>
            <p:ph type="sldNum" sz="quarter" idx="10"/>
          </p:nvPr>
        </p:nvSpPr>
        <p:spPr/>
        <p:txBody>
          <a:bodyPr/>
          <a:lstStyle/>
          <a:p>
            <a:pPr>
              <a:defRPr/>
            </a:pPr>
            <a:fld id="{700D400F-40F2-DD42-85AA-DC6EC84B1DE8}" type="slidenum">
              <a:rPr lang="en-US" smtClean="0"/>
              <a:pPr>
                <a:defRPr/>
              </a:pPr>
              <a:t>6</a:t>
            </a:fld>
            <a:endParaRPr lang="en-US"/>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417" y="3962400"/>
            <a:ext cx="7247965" cy="1026602"/>
          </a:xfrm>
          <a:prstGeom prst="rect">
            <a:avLst/>
          </a:prstGeom>
        </p:spPr>
      </p:pic>
      <p:sp>
        <p:nvSpPr>
          <p:cNvPr id="6" name="Rectangle 5"/>
          <p:cNvSpPr/>
          <p:nvPr/>
        </p:nvSpPr>
        <p:spPr>
          <a:xfrm>
            <a:off x="304800" y="5960458"/>
            <a:ext cx="8617598" cy="307777"/>
          </a:xfrm>
          <a:prstGeom prst="rect">
            <a:avLst/>
          </a:prstGeom>
        </p:spPr>
        <p:txBody>
          <a:bodyPr wrap="square">
            <a:spAutoFit/>
          </a:bodyPr>
          <a:lstStyle/>
          <a:p>
            <a:r>
              <a:rPr lang="en-US" sz="1400" dirty="0"/>
              <a:t>Browse </a:t>
            </a:r>
            <a:r>
              <a:rPr lang="en-US" sz="1400" dirty="0" err="1"/>
              <a:t>ABoVE</a:t>
            </a:r>
            <a:r>
              <a:rPr lang="en-US" sz="1400" dirty="0"/>
              <a:t> data at the ORNL DAAC: </a:t>
            </a:r>
            <a:r>
              <a:rPr lang="en-US" sz="1400" u="sng" dirty="0">
                <a:hlinkClick r:id="rId7"/>
              </a:rPr>
              <a:t>https://daac.ornl.gov/cgi-bin/dataset_lister.pl?p=34</a:t>
            </a:r>
            <a:r>
              <a:rPr lang="en-US" sz="1400" dirty="0"/>
              <a:t> </a:t>
            </a:r>
          </a:p>
        </p:txBody>
      </p:sp>
    </p:spTree>
    <p:extLst>
      <p:ext uri="{BB962C8B-B14F-4D97-AF65-F5344CB8AC3E}">
        <p14:creationId xmlns:p14="http://schemas.microsoft.com/office/powerpoint/2010/main" val="4745157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83602"/>
            <a:ext cx="8153400" cy="944562"/>
          </a:xfrm>
        </p:spPr>
        <p:txBody>
          <a:bodyPr/>
          <a:lstStyle/>
          <a:p>
            <a:pPr lvl="1"/>
            <a:r>
              <a:rPr lang="en-US" sz="3200" dirty="0" smtClean="0">
                <a:solidFill>
                  <a:srgbClr val="000090"/>
                </a:solidFill>
              </a:rPr>
              <a:t>Hot Dataset</a:t>
            </a:r>
            <a:endParaRPr lang="en-US" sz="3200" dirty="0">
              <a:solidFill>
                <a:srgbClr val="000090"/>
              </a:solidFill>
              <a:sym typeface="Wingdings"/>
            </a:endParaRPr>
          </a:p>
        </p:txBody>
      </p:sp>
      <p:sp>
        <p:nvSpPr>
          <p:cNvPr id="4" name="Slide Number Placeholder 3"/>
          <p:cNvSpPr>
            <a:spLocks noGrp="1"/>
          </p:cNvSpPr>
          <p:nvPr>
            <p:ph type="sldNum" sz="quarter" idx="10"/>
          </p:nvPr>
        </p:nvSpPr>
        <p:spPr/>
        <p:txBody>
          <a:bodyPr/>
          <a:lstStyle/>
          <a:p>
            <a:pPr>
              <a:defRPr/>
            </a:pPr>
            <a:fld id="{700D400F-40F2-DD42-85AA-DC6EC84B1DE8}" type="slidenum">
              <a:rPr lang="en-US" smtClean="0"/>
              <a:pPr>
                <a:defRPr/>
              </a:pPr>
              <a:t>7</a:t>
            </a:fld>
            <a:endParaRPr lang="en-US"/>
          </a:p>
        </p:txBody>
      </p:sp>
      <p:sp>
        <p:nvSpPr>
          <p:cNvPr id="6" name="Content Placeholder 5"/>
          <p:cNvSpPr>
            <a:spLocks noGrp="1"/>
          </p:cNvSpPr>
          <p:nvPr>
            <p:ph idx="1"/>
          </p:nvPr>
        </p:nvSpPr>
        <p:spPr/>
        <p:txBody>
          <a:bodyPr/>
          <a:lstStyle/>
          <a:p>
            <a:endParaRPr lang="en-US" dirty="0"/>
          </a:p>
        </p:txBody>
      </p:sp>
      <p:pic>
        <p:nvPicPr>
          <p:cNvPr id="3" name="Picture 2"/>
          <p:cNvPicPr>
            <a:picLocks noChangeAspect="1"/>
          </p:cNvPicPr>
          <p:nvPr/>
        </p:nvPicPr>
        <p:blipFill rotWithShape="1">
          <a:blip r:embed="rId3"/>
          <a:srcRect r="8065"/>
          <a:stretch/>
        </p:blipFill>
        <p:spPr>
          <a:xfrm>
            <a:off x="7562850" y="57940"/>
            <a:ext cx="1333500" cy="1395886"/>
          </a:xfrm>
          <a:prstGeom prst="rect">
            <a:avLst/>
          </a:prstGeom>
        </p:spPr>
      </p:pic>
    </p:spTree>
    <p:extLst>
      <p:ext uri="{BB962C8B-B14F-4D97-AF65-F5344CB8AC3E}">
        <p14:creationId xmlns:p14="http://schemas.microsoft.com/office/powerpoint/2010/main" val="20289088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83602"/>
            <a:ext cx="8153400" cy="944562"/>
          </a:xfrm>
        </p:spPr>
        <p:txBody>
          <a:bodyPr/>
          <a:lstStyle/>
          <a:p>
            <a:pPr lvl="1"/>
            <a:r>
              <a:rPr lang="en-US" sz="3200" dirty="0" smtClean="0">
                <a:solidFill>
                  <a:srgbClr val="000090"/>
                </a:solidFill>
              </a:rPr>
              <a:t>Hot Dataset </a:t>
            </a:r>
            <a:r>
              <a:rPr lang="en-US" sz="3200" dirty="0">
                <a:solidFill>
                  <a:srgbClr val="000090"/>
                </a:solidFill>
                <a:sym typeface="Wingdings"/>
              </a:rPr>
              <a:t> </a:t>
            </a:r>
            <a:r>
              <a:rPr lang="en-US" sz="3200" dirty="0" smtClean="0">
                <a:solidFill>
                  <a:srgbClr val="000090"/>
                </a:solidFill>
              </a:rPr>
              <a:t>233 </a:t>
            </a:r>
            <a:r>
              <a:rPr lang="en-US" sz="3200" dirty="0">
                <a:solidFill>
                  <a:srgbClr val="000090"/>
                </a:solidFill>
              </a:rPr>
              <a:t>downloads so far!</a:t>
            </a:r>
            <a:endParaRPr lang="en-US" sz="3200" dirty="0">
              <a:solidFill>
                <a:srgbClr val="000090"/>
              </a:solidFill>
              <a:sym typeface="Wingdings"/>
            </a:endParaRPr>
          </a:p>
        </p:txBody>
      </p:sp>
      <p:sp>
        <p:nvSpPr>
          <p:cNvPr id="3" name="Content Placeholder 2"/>
          <p:cNvSpPr>
            <a:spLocks noGrp="1"/>
          </p:cNvSpPr>
          <p:nvPr>
            <p:ph idx="1"/>
          </p:nvPr>
        </p:nvSpPr>
        <p:spPr>
          <a:xfrm>
            <a:off x="647700" y="5486400"/>
            <a:ext cx="7772400" cy="4754563"/>
          </a:xfrm>
        </p:spPr>
        <p:txBody>
          <a:bodyPr/>
          <a:lstStyle/>
          <a:p>
            <a:pPr marL="0" lvl="1" indent="0">
              <a:buNone/>
            </a:pPr>
            <a:r>
              <a:rPr lang="en-US" sz="1600" dirty="0" smtClean="0"/>
              <a:t>Carroll</a:t>
            </a:r>
            <a:r>
              <a:rPr lang="en-US" sz="1600" dirty="0"/>
              <a:t>, M.L., M.R. Wooten, C. </a:t>
            </a:r>
            <a:r>
              <a:rPr lang="en-US" sz="1600" dirty="0" err="1"/>
              <a:t>Dimiceli</a:t>
            </a:r>
            <a:r>
              <a:rPr lang="en-US" sz="1600" dirty="0"/>
              <a:t>, R.A. </a:t>
            </a:r>
            <a:r>
              <a:rPr lang="en-US" sz="1600" dirty="0" err="1"/>
              <a:t>Sohlberg</a:t>
            </a:r>
            <a:r>
              <a:rPr lang="en-US" sz="1600" dirty="0"/>
              <a:t>, and J.R.G. Townshend. 2016. </a:t>
            </a:r>
            <a:r>
              <a:rPr lang="en-US" sz="1600" i="1" dirty="0" err="1"/>
              <a:t>ABoVE</a:t>
            </a:r>
            <a:r>
              <a:rPr lang="en-US" sz="1600" i="1" dirty="0"/>
              <a:t>: Surface Water Extent, Boreal and Tundra Regions, North America, 1991-2011. </a:t>
            </a:r>
            <a:r>
              <a:rPr lang="en-US" sz="1600" dirty="0"/>
              <a:t>ORNL DAAC, Oak Ridge, Tennessee, USA. </a:t>
            </a:r>
            <a:r>
              <a:rPr lang="en-US" sz="1600" dirty="0">
                <a:hlinkClick r:id="rId2"/>
              </a:rPr>
              <a:t>https://</a:t>
            </a:r>
            <a:r>
              <a:rPr lang="en-US" sz="1600" dirty="0" smtClean="0">
                <a:hlinkClick r:id="rId2"/>
              </a:rPr>
              <a:t>doi.org/10.3334/ORNLDAAC/1324</a:t>
            </a:r>
            <a:endParaRPr lang="en-US" sz="1600" dirty="0" smtClean="0"/>
          </a:p>
          <a:p>
            <a:pPr marL="342900" lvl="1" indent="-342900">
              <a:buFontTx/>
              <a:buChar char="•"/>
            </a:pPr>
            <a:endParaRPr lang="en-US" sz="1600" dirty="0"/>
          </a:p>
          <a:p>
            <a:pPr marL="342900" lvl="1" indent="-342900">
              <a:buFontTx/>
              <a:buChar char="•"/>
            </a:pPr>
            <a:endParaRPr lang="en-US" sz="1600" dirty="0" smtClean="0">
              <a:sym typeface="Wingdings"/>
            </a:endParaRPr>
          </a:p>
        </p:txBody>
      </p:sp>
      <p:sp>
        <p:nvSpPr>
          <p:cNvPr id="4" name="Slide Number Placeholder 3"/>
          <p:cNvSpPr>
            <a:spLocks noGrp="1"/>
          </p:cNvSpPr>
          <p:nvPr>
            <p:ph type="sldNum" sz="quarter" idx="10"/>
          </p:nvPr>
        </p:nvSpPr>
        <p:spPr/>
        <p:txBody>
          <a:bodyPr/>
          <a:lstStyle/>
          <a:p>
            <a:pPr>
              <a:defRPr/>
            </a:pPr>
            <a:fld id="{700D400F-40F2-DD42-85AA-DC6EC84B1DE8}" type="slidenum">
              <a:rPr lang="en-US" smtClean="0"/>
              <a:pPr>
                <a:defRPr/>
              </a:pPr>
              <a:t>8</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1515035"/>
            <a:ext cx="6011333" cy="365760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rotWithShape="1">
          <a:blip r:embed="rId4"/>
          <a:srcRect r="8065"/>
          <a:stretch/>
        </p:blipFill>
        <p:spPr>
          <a:xfrm>
            <a:off x="7562850" y="57940"/>
            <a:ext cx="1333500" cy="1395886"/>
          </a:xfrm>
          <a:prstGeom prst="rect">
            <a:avLst/>
          </a:prstGeom>
        </p:spPr>
      </p:pic>
    </p:spTree>
    <p:extLst>
      <p:ext uri="{BB962C8B-B14F-4D97-AF65-F5344CB8AC3E}">
        <p14:creationId xmlns:p14="http://schemas.microsoft.com/office/powerpoint/2010/main" val="289268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90"/>
                </a:solidFill>
              </a:rPr>
              <a:t>Gold Star Dataset</a:t>
            </a:r>
            <a:endParaRPr lang="en-US" dirty="0">
              <a:solidFill>
                <a:srgbClr val="000090"/>
              </a:solidFill>
            </a:endParaRPr>
          </a:p>
        </p:txBody>
      </p:sp>
      <p:sp>
        <p:nvSpPr>
          <p:cNvPr id="4" name="Slide Number Placeholder 3"/>
          <p:cNvSpPr>
            <a:spLocks noGrp="1"/>
          </p:cNvSpPr>
          <p:nvPr>
            <p:ph type="sldNum" sz="quarter" idx="10"/>
          </p:nvPr>
        </p:nvSpPr>
        <p:spPr/>
        <p:txBody>
          <a:bodyPr/>
          <a:lstStyle/>
          <a:p>
            <a:pPr>
              <a:defRPr/>
            </a:pPr>
            <a:fld id="{700D400F-40F2-DD42-85AA-DC6EC84B1DE8}" type="slidenum">
              <a:rPr lang="en-US" smtClean="0"/>
              <a:pPr>
                <a:defRPr/>
              </a:pPr>
              <a:t>9</a:t>
            </a:fld>
            <a:endParaRPr lang="en-US"/>
          </a:p>
        </p:txBody>
      </p:sp>
      <p:sp>
        <p:nvSpPr>
          <p:cNvPr id="6" name="Content Placeholder 5"/>
          <p:cNvSpPr>
            <a:spLocks noGrp="1"/>
          </p:cNvSpPr>
          <p:nvPr>
            <p:ph idx="1"/>
          </p:nvPr>
        </p:nvSpPr>
        <p:spPr/>
        <p:txBody>
          <a:bodyPr/>
          <a:lstStyle/>
          <a:p>
            <a:endParaRPr lang="en-US"/>
          </a:p>
        </p:txBody>
      </p:sp>
      <p:sp>
        <p:nvSpPr>
          <p:cNvPr id="3" name="5-Point Star 2"/>
          <p:cNvSpPr/>
          <p:nvPr/>
        </p:nvSpPr>
        <p:spPr bwMode="auto">
          <a:xfrm>
            <a:off x="7620000" y="123872"/>
            <a:ext cx="1219200" cy="1095328"/>
          </a:xfrm>
          <a:prstGeom prst="star5">
            <a:avLst/>
          </a:prstGeom>
          <a:solidFill>
            <a:srgbClr val="FFC000"/>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742950" marR="0" indent="-285750" algn="l" defTabSz="914400" rtl="0" eaLnBrk="1" fontAlgn="base" latinLnBrk="0" hangingPunct="1">
              <a:lnSpc>
                <a:spcPct val="100000"/>
              </a:lnSpc>
              <a:spcBef>
                <a:spcPct val="20000"/>
              </a:spcBef>
              <a:spcAft>
                <a:spcPct val="0"/>
              </a:spcAft>
              <a:buClrTx/>
              <a:buSzTx/>
              <a:buFontTx/>
              <a:buChar char="–"/>
              <a:tabLst/>
            </a:pPr>
            <a:endParaRPr kumimoji="0" lang="en-US" sz="2600" b="0" i="0" u="none" strike="noStrike" cap="none" normalizeH="0" baseline="0">
              <a:ln>
                <a:noFill/>
              </a:ln>
              <a:solidFill>
                <a:schemeClr val="tx1"/>
              </a:solidFill>
              <a:effectLst/>
              <a:latin typeface="Calibri" charset="0"/>
            </a:endParaRPr>
          </a:p>
        </p:txBody>
      </p:sp>
    </p:spTree>
    <p:extLst>
      <p:ext uri="{BB962C8B-B14F-4D97-AF65-F5344CB8AC3E}">
        <p14:creationId xmlns:p14="http://schemas.microsoft.com/office/powerpoint/2010/main" val="1708947798"/>
      </p:ext>
    </p:extLst>
  </p:cSld>
  <p:clrMapOvr>
    <a:masterClrMapping/>
  </p:clrMapOvr>
  <p:timing>
    <p:tnLst>
      <p:par>
        <p:cTn id="1" dur="indefinite" restart="never" nodeType="tmRoot"/>
      </p:par>
    </p:tnLst>
  </p:timing>
</p:sld>
</file>

<file path=ppt/theme/theme1.xml><?xml version="1.0" encoding="utf-8"?>
<a:theme xmlns:a="http://schemas.openxmlformats.org/drawingml/2006/main" name="ESA_Best_Practice-data_template_v2">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742950" marR="0" indent="-285750" algn="l" defTabSz="914400" rtl="0" eaLnBrk="1" fontAlgn="base" latinLnBrk="0" hangingPunct="1">
          <a:lnSpc>
            <a:spcPct val="100000"/>
          </a:lnSpc>
          <a:spcBef>
            <a:spcPct val="20000"/>
          </a:spcBef>
          <a:spcAft>
            <a:spcPct val="0"/>
          </a:spcAft>
          <a:buClrTx/>
          <a:buSzTx/>
          <a:buFontTx/>
          <a:buChar char="–"/>
          <a:tabLst/>
          <a:defRPr kumimoji="0" lang="en-US" sz="2600" b="0" i="0" u="none" strike="noStrike" cap="none" normalizeH="0" baseline="0">
            <a:ln>
              <a:noFill/>
            </a:ln>
            <a:solidFill>
              <a:schemeClr val="tx1"/>
            </a:solidFill>
            <a:effectLst/>
            <a:latin typeface="Calibri"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742950" marR="0" indent="-285750" algn="l" defTabSz="914400" rtl="0" eaLnBrk="1" fontAlgn="base" latinLnBrk="0" hangingPunct="1">
          <a:lnSpc>
            <a:spcPct val="100000"/>
          </a:lnSpc>
          <a:spcBef>
            <a:spcPct val="20000"/>
          </a:spcBef>
          <a:spcAft>
            <a:spcPct val="0"/>
          </a:spcAft>
          <a:buClrTx/>
          <a:buSzTx/>
          <a:buFontTx/>
          <a:buChar char="–"/>
          <a:tabLst/>
          <a:defRPr kumimoji="0" lang="en-US" sz="2600" b="0" i="0" u="none" strike="noStrike" cap="none" normalizeH="0" baseline="0">
            <a:ln>
              <a:noFill/>
            </a:ln>
            <a:solidFill>
              <a:schemeClr val="tx1"/>
            </a:solidFill>
            <a:effectLst/>
            <a:latin typeface="Calibri"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48890</TotalTime>
  <Words>1613</Words>
  <Application>Microsoft Macintosh PowerPoint</Application>
  <PresentationFormat>On-screen Show (4:3)</PresentationFormat>
  <Paragraphs>328</Paragraphs>
  <Slides>34</Slides>
  <Notes>17</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34</vt:i4>
      </vt:variant>
    </vt:vector>
  </HeadingPairs>
  <TitlesOfParts>
    <vt:vector size="50" baseType="lpstr">
      <vt:lpstr>55 Helvetica Roman</vt:lpstr>
      <vt:lpstr>AGaramond RegularSC</vt:lpstr>
      <vt:lpstr>Calibri</vt:lpstr>
      <vt:lpstr>Calibri Light</vt:lpstr>
      <vt:lpstr>Courier New</vt:lpstr>
      <vt:lpstr>Helvetica</vt:lpstr>
      <vt:lpstr>Helvetica Neue</vt:lpstr>
      <vt:lpstr>Helvetica Neue Light</vt:lpstr>
      <vt:lpstr>MS PGothic</vt:lpstr>
      <vt:lpstr>ＭＳ Ｐゴシック</vt:lpstr>
      <vt:lpstr>Times New Roman</vt:lpstr>
      <vt:lpstr>Verdana</vt:lpstr>
      <vt:lpstr>Wingdings</vt:lpstr>
      <vt:lpstr>ヒラギノ角ゴ ProN W3</vt:lpstr>
      <vt:lpstr>Arial</vt:lpstr>
      <vt:lpstr>ESA_Best_Practice-data_template_v2</vt:lpstr>
      <vt:lpstr> Data Workflow for Synthesis, Analysis, and Publication   </vt:lpstr>
      <vt:lpstr>Outline</vt:lpstr>
      <vt:lpstr>About ORNL DAAC</vt:lpstr>
      <vt:lpstr>ABoVE data flow</vt:lpstr>
      <vt:lpstr>ABoVE data published by ORNL DAAC</vt:lpstr>
      <vt:lpstr>Recently-published data</vt:lpstr>
      <vt:lpstr>Hot Dataset</vt:lpstr>
      <vt:lpstr>Hot Dataset  233 downloads so far!</vt:lpstr>
      <vt:lpstr>Gold Star Dataset</vt:lpstr>
      <vt:lpstr>Gold Star Dataset</vt:lpstr>
      <vt:lpstr>Benefits of Publishing Data</vt:lpstr>
      <vt:lpstr>Benefits of Publishing Data</vt:lpstr>
      <vt:lpstr>Data Life Cycle for ABoVE</vt:lpstr>
      <vt:lpstr>The ABoVE Science Cloud may be used throughout the data lifecycle</vt:lpstr>
      <vt:lpstr>PowerPoint Presentation</vt:lpstr>
      <vt:lpstr>ABoVE Standards</vt:lpstr>
      <vt:lpstr>PowerPoint Presentation</vt:lpstr>
      <vt:lpstr>How to Publish Data with ORNL DAAC</vt:lpstr>
      <vt:lpstr>How to Publish Data with ORNL DAAC</vt:lpstr>
      <vt:lpstr>How to Publish Data with ORNL DAAC</vt:lpstr>
      <vt:lpstr>How to Publish Data with ORNL DAAC</vt:lpstr>
      <vt:lpstr>How to Publish Data with ORNL DAAC</vt:lpstr>
      <vt:lpstr>ABoVE data flow</vt:lpstr>
      <vt:lpstr>Searching for ABoVE datasets: https://search.earthdata.nasa.gov/portal/ABoVE/search </vt:lpstr>
      <vt:lpstr>Data Services at ORNL DAAC</vt:lpstr>
      <vt:lpstr>Citing Data</vt:lpstr>
      <vt:lpstr>Questions?</vt:lpstr>
      <vt:lpstr>Backup slides</vt:lpstr>
      <vt:lpstr>Suggested Geospatial File Formats</vt:lpstr>
      <vt:lpstr>Ten principles of data management</vt:lpstr>
      <vt:lpstr>Data Management – Project level</vt:lpstr>
      <vt:lpstr>Data stewardship at ORNL DAAC</vt:lpstr>
      <vt:lpstr>Submitting Data to ORNL DAAC</vt:lpstr>
      <vt:lpstr>ORNL DAAC Curation Process</vt:lpstr>
    </vt:vector>
  </TitlesOfParts>
  <Company>ORNL</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Objectives</dc:title>
  <dc:creator>Robert B. Cook</dc:creator>
  <cp:lastModifiedBy>Boyer, Alison G.</cp:lastModifiedBy>
  <cp:revision>451</cp:revision>
  <cp:lastPrinted>1601-01-01T00:00:00Z</cp:lastPrinted>
  <dcterms:created xsi:type="dcterms:W3CDTF">2002-07-16T14:35:23Z</dcterms:created>
  <dcterms:modified xsi:type="dcterms:W3CDTF">2018-01-24T17:30:10Z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5</vt:i4>
  </property>
</Properties>
</file>